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97"/>
  </p:notesMasterIdLst>
  <p:handoutMasterIdLst>
    <p:handoutMasterId r:id="rId98"/>
  </p:handoutMasterIdLst>
  <p:sldIdLst>
    <p:sldId id="480" r:id="rId2"/>
    <p:sldId id="501" r:id="rId3"/>
    <p:sldId id="839" r:id="rId4"/>
    <p:sldId id="840" r:id="rId5"/>
    <p:sldId id="837" r:id="rId6"/>
    <p:sldId id="1123" r:id="rId7"/>
    <p:sldId id="1048" r:id="rId8"/>
    <p:sldId id="541" r:id="rId9"/>
    <p:sldId id="1124" r:id="rId10"/>
    <p:sldId id="612" r:id="rId11"/>
    <p:sldId id="736" r:id="rId12"/>
    <p:sldId id="737" r:id="rId13"/>
    <p:sldId id="738" r:id="rId14"/>
    <p:sldId id="739" r:id="rId15"/>
    <p:sldId id="740" r:id="rId16"/>
    <p:sldId id="741" r:id="rId17"/>
    <p:sldId id="742" r:id="rId18"/>
    <p:sldId id="743" r:id="rId19"/>
    <p:sldId id="744" r:id="rId20"/>
    <p:sldId id="745" r:id="rId21"/>
    <p:sldId id="746" r:id="rId22"/>
    <p:sldId id="747" r:id="rId23"/>
    <p:sldId id="748" r:id="rId24"/>
    <p:sldId id="749" r:id="rId25"/>
    <p:sldId id="750" r:id="rId26"/>
    <p:sldId id="751" r:id="rId27"/>
    <p:sldId id="752" r:id="rId28"/>
    <p:sldId id="754" r:id="rId29"/>
    <p:sldId id="755" r:id="rId30"/>
    <p:sldId id="756" r:id="rId31"/>
    <p:sldId id="758" r:id="rId32"/>
    <p:sldId id="759" r:id="rId33"/>
    <p:sldId id="760" r:id="rId34"/>
    <p:sldId id="761" r:id="rId35"/>
    <p:sldId id="762" r:id="rId36"/>
    <p:sldId id="764" r:id="rId37"/>
    <p:sldId id="765" r:id="rId38"/>
    <p:sldId id="768" r:id="rId39"/>
    <p:sldId id="769" r:id="rId40"/>
    <p:sldId id="770" r:id="rId41"/>
    <p:sldId id="771" r:id="rId42"/>
    <p:sldId id="772" r:id="rId43"/>
    <p:sldId id="773" r:id="rId44"/>
    <p:sldId id="774" r:id="rId45"/>
    <p:sldId id="776" r:id="rId46"/>
    <p:sldId id="778" r:id="rId47"/>
    <p:sldId id="779" r:id="rId48"/>
    <p:sldId id="780" r:id="rId49"/>
    <p:sldId id="781" r:id="rId50"/>
    <p:sldId id="782" r:id="rId51"/>
    <p:sldId id="783" r:id="rId52"/>
    <p:sldId id="807" r:id="rId53"/>
    <p:sldId id="850" r:id="rId54"/>
    <p:sldId id="851" r:id="rId55"/>
    <p:sldId id="852" r:id="rId56"/>
    <p:sldId id="854" r:id="rId57"/>
    <p:sldId id="816" r:id="rId58"/>
    <p:sldId id="817" r:id="rId59"/>
    <p:sldId id="818" r:id="rId60"/>
    <p:sldId id="820" r:id="rId61"/>
    <p:sldId id="821" r:id="rId62"/>
    <p:sldId id="625" r:id="rId63"/>
    <p:sldId id="628" r:id="rId64"/>
    <p:sldId id="864" r:id="rId65"/>
    <p:sldId id="631" r:id="rId66"/>
    <p:sldId id="1074" r:id="rId67"/>
    <p:sldId id="846" r:id="rId68"/>
    <p:sldId id="847" r:id="rId69"/>
    <p:sldId id="844" r:id="rId70"/>
    <p:sldId id="899" r:id="rId71"/>
    <p:sldId id="848" r:id="rId72"/>
    <p:sldId id="1094" r:id="rId73"/>
    <p:sldId id="1095" r:id="rId74"/>
    <p:sldId id="1096" r:id="rId75"/>
    <p:sldId id="1097" r:id="rId76"/>
    <p:sldId id="1098" r:id="rId77"/>
    <p:sldId id="1099" r:id="rId78"/>
    <p:sldId id="1100" r:id="rId79"/>
    <p:sldId id="1101" r:id="rId80"/>
    <p:sldId id="1102" r:id="rId81"/>
    <p:sldId id="1103" r:id="rId82"/>
    <p:sldId id="1104" r:id="rId83"/>
    <p:sldId id="1105" r:id="rId84"/>
    <p:sldId id="734" r:id="rId85"/>
    <p:sldId id="644" r:id="rId86"/>
    <p:sldId id="865" r:id="rId87"/>
    <p:sldId id="867" r:id="rId88"/>
    <p:sldId id="872" r:id="rId89"/>
    <p:sldId id="873" r:id="rId90"/>
    <p:sldId id="868" r:id="rId91"/>
    <p:sldId id="645" r:id="rId92"/>
    <p:sldId id="866" r:id="rId93"/>
    <p:sldId id="875" r:id="rId94"/>
    <p:sldId id="833" r:id="rId95"/>
    <p:sldId id="834" r:id="rId96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2" userDrawn="1">
          <p15:clr>
            <a:srgbClr val="A4A3A4"/>
          </p15:clr>
        </p15:guide>
        <p15:guide id="2" pos="12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70F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3" autoAdjust="0"/>
    <p:restoredTop sz="90064" autoAdjust="0"/>
  </p:normalViewPr>
  <p:slideViewPr>
    <p:cSldViewPr>
      <p:cViewPr varScale="1">
        <p:scale>
          <a:sx n="169" d="100"/>
          <a:sy n="169" d="100"/>
        </p:scale>
        <p:origin x="773" y="149"/>
      </p:cViewPr>
      <p:guideLst>
        <p:guide orient="horz" pos="2482"/>
        <p:guide pos="1253"/>
      </p:guideLst>
    </p:cSldViewPr>
  </p:slideViewPr>
  <p:outlineViewPr>
    <p:cViewPr>
      <p:scale>
        <a:sx n="33" d="100"/>
        <a:sy n="33" d="100"/>
      </p:scale>
      <p:origin x="0" y="23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5030"/>
    </p:cViewPr>
  </p:sorterViewPr>
  <p:notesViewPr>
    <p:cSldViewPr showGuides="1">
      <p:cViewPr varScale="1">
        <p:scale>
          <a:sx n="60" d="100"/>
          <a:sy n="60" d="100"/>
        </p:scale>
        <p:origin x="207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83075-7ACA-4B48-BD82-091629DDA9F0}" type="doc">
      <dgm:prSet loTypeId="urn:microsoft.com/office/officeart/2005/8/layout/vList5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A1770B-F77D-C04A-814C-294366F53E17}">
      <dgm:prSet phldrT="[Text]"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requirements management</a:t>
          </a:r>
          <a:endParaRPr lang="en-US" sz="2000" b="0" i="0" spc="0" dirty="0">
            <a:latin typeface="Arial Bold"/>
            <a:cs typeface="Arial Bold"/>
          </a:endParaRPr>
        </a:p>
      </dgm:t>
    </dgm:pt>
    <dgm:pt modelId="{B449F307-46DE-CA4D-9B76-C4FDF9204FA5}" type="parTrans" cxnId="{C1926767-B443-D746-A821-72AE677B14C9}">
      <dgm:prSet/>
      <dgm:spPr/>
      <dgm:t>
        <a:bodyPr/>
        <a:lstStyle/>
        <a:p>
          <a:endParaRPr lang="en-US" sz="5400"/>
        </a:p>
      </dgm:t>
    </dgm:pt>
    <dgm:pt modelId="{DBCA808E-0F88-5B4A-AE7E-FF5D665B4833}" type="sibTrans" cxnId="{C1926767-B443-D746-A821-72AE677B14C9}">
      <dgm:prSet custT="1"/>
      <dgm:spPr/>
      <dgm:t>
        <a:bodyPr/>
        <a:lstStyle/>
        <a:p>
          <a:endParaRPr lang="en-US" sz="1200"/>
        </a:p>
      </dgm:t>
    </dgm:pt>
    <dgm:pt modelId="{8B2DA4E6-5030-B547-9C63-1764A08E1403}">
      <dgm:prSet custT="1"/>
      <dgm:spPr/>
      <dgm:t>
        <a:bodyPr/>
        <a:lstStyle/>
        <a:p>
          <a:r>
            <a:rPr lang="en-US" altLang="ko-KR" sz="2000" b="0" i="0" spc="0" dirty="0">
              <a:latin typeface="Arial Bold"/>
              <a:cs typeface="Arial Bold"/>
            </a:rPr>
            <a:t>software architecture</a:t>
          </a:r>
        </a:p>
      </dgm:t>
    </dgm:pt>
    <dgm:pt modelId="{32486267-3FB7-E348-BCC7-169FF1028C6E}" type="parTrans" cxnId="{EDEBBD35-66CE-ED44-BC88-2B11B9333829}">
      <dgm:prSet/>
      <dgm:spPr/>
      <dgm:t>
        <a:bodyPr/>
        <a:lstStyle/>
        <a:p>
          <a:endParaRPr lang="en-US" sz="5400"/>
        </a:p>
      </dgm:t>
    </dgm:pt>
    <dgm:pt modelId="{64D239C6-B539-7A4A-B2FE-1B04978E3474}" type="sibTrans" cxnId="{EDEBBD35-66CE-ED44-BC88-2B11B9333829}">
      <dgm:prSet custT="1"/>
      <dgm:spPr/>
      <dgm:t>
        <a:bodyPr/>
        <a:lstStyle/>
        <a:p>
          <a:endParaRPr lang="en-US" sz="1200"/>
        </a:p>
      </dgm:t>
    </dgm:pt>
    <dgm:pt modelId="{07808382-62A8-5342-9995-17A8AC901772}">
      <dgm:prSet custT="1"/>
      <dgm:spPr/>
      <dgm:t>
        <a:bodyPr/>
        <a:lstStyle/>
        <a:p>
          <a:r>
            <a:rPr lang="en-US" altLang="ko-KR" sz="2000" b="0" i="0" spc="0" dirty="0">
              <a:latin typeface="Arial Bold"/>
              <a:cs typeface="Arial Bold"/>
            </a:rPr>
            <a:t>computer programming</a:t>
          </a:r>
        </a:p>
      </dgm:t>
    </dgm:pt>
    <dgm:pt modelId="{04100F40-5411-8647-872B-29EC96236974}" type="parTrans" cxnId="{2399C08C-59EB-0942-BEA0-90812323B258}">
      <dgm:prSet/>
      <dgm:spPr/>
      <dgm:t>
        <a:bodyPr/>
        <a:lstStyle/>
        <a:p>
          <a:endParaRPr lang="en-US" sz="5400"/>
        </a:p>
      </dgm:t>
    </dgm:pt>
    <dgm:pt modelId="{21AC9C02-781E-1347-AB39-3BDE8A1DEA50}" type="sibTrans" cxnId="{2399C08C-59EB-0942-BEA0-90812323B258}">
      <dgm:prSet custT="1"/>
      <dgm:spPr/>
      <dgm:t>
        <a:bodyPr/>
        <a:lstStyle/>
        <a:p>
          <a:endParaRPr lang="en-US" sz="1200"/>
        </a:p>
      </dgm:t>
    </dgm:pt>
    <dgm:pt modelId="{58C4E6CF-6257-8546-9DB4-FEDA9DF9FC8C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software testing</a:t>
          </a:r>
          <a:endParaRPr lang="en-US" altLang="ko-KR" sz="2000" b="0" i="0" spc="0" dirty="0">
            <a:latin typeface="Arial Bold"/>
            <a:cs typeface="Arial Bold"/>
          </a:endParaRPr>
        </a:p>
      </dgm:t>
    </dgm:pt>
    <dgm:pt modelId="{A2A187E6-1D19-2943-84D2-6AE7E36ABD8A}" type="parTrans" cxnId="{CF913BCE-EBED-B244-B0CC-1516069CFBFB}">
      <dgm:prSet/>
      <dgm:spPr/>
      <dgm:t>
        <a:bodyPr/>
        <a:lstStyle/>
        <a:p>
          <a:endParaRPr lang="en-US" sz="5400"/>
        </a:p>
      </dgm:t>
    </dgm:pt>
    <dgm:pt modelId="{5B6B2C34-A2F9-8548-930B-53BECA94BCB5}" type="sibTrans" cxnId="{CF913BCE-EBED-B244-B0CC-1516069CFBFB}">
      <dgm:prSet custT="1"/>
      <dgm:spPr/>
      <dgm:t>
        <a:bodyPr/>
        <a:lstStyle/>
        <a:p>
          <a:endParaRPr lang="en-US" sz="1200"/>
        </a:p>
      </dgm:t>
    </dgm:pt>
    <dgm:pt modelId="{F3B57708-C547-EC4D-A046-54C92701683B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software maintenance</a:t>
          </a:r>
          <a:endParaRPr lang="en-US" altLang="ko-KR" sz="2000" b="0" i="0" spc="0" dirty="0">
            <a:latin typeface="Arial Bold"/>
            <a:cs typeface="Arial Bold"/>
          </a:endParaRPr>
        </a:p>
      </dgm:t>
    </dgm:pt>
    <dgm:pt modelId="{32EB7FCE-8B39-B244-BA44-3085B877850B}" type="parTrans" cxnId="{9D7A8B2E-0F15-AF4C-9421-B9CCFB387AF6}">
      <dgm:prSet/>
      <dgm:spPr/>
      <dgm:t>
        <a:bodyPr/>
        <a:lstStyle/>
        <a:p>
          <a:endParaRPr lang="en-US" sz="5400"/>
        </a:p>
      </dgm:t>
    </dgm:pt>
    <dgm:pt modelId="{089E0BC8-F18A-354F-8B84-AC73E355AB51}" type="sibTrans" cxnId="{9D7A8B2E-0F15-AF4C-9421-B9CCFB387AF6}">
      <dgm:prSet custT="1"/>
      <dgm:spPr/>
      <dgm:t>
        <a:bodyPr/>
        <a:lstStyle/>
        <a:p>
          <a:endParaRPr lang="en-US" sz="1200"/>
        </a:p>
      </dgm:t>
    </dgm:pt>
    <dgm:pt modelId="{EAD386AE-0943-6F43-A800-83D953B4D9BC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change management</a:t>
          </a:r>
          <a:endParaRPr lang="en-US" altLang="ko-KR" sz="2000" b="0" i="0" spc="0" dirty="0">
            <a:latin typeface="Arial Bold"/>
            <a:cs typeface="Arial Bold"/>
          </a:endParaRPr>
        </a:p>
      </dgm:t>
    </dgm:pt>
    <dgm:pt modelId="{9CA782CA-CB64-6148-833D-98565D357269}" type="parTrans" cxnId="{EDDB879C-C17B-7941-AE1B-34E94D3DF0C2}">
      <dgm:prSet/>
      <dgm:spPr/>
      <dgm:t>
        <a:bodyPr/>
        <a:lstStyle/>
        <a:p>
          <a:endParaRPr lang="en-US" sz="5400"/>
        </a:p>
      </dgm:t>
    </dgm:pt>
    <dgm:pt modelId="{08C80E2C-BEB2-6B42-8F5F-89AE2538B223}" type="sibTrans" cxnId="{EDDB879C-C17B-7941-AE1B-34E94D3DF0C2}">
      <dgm:prSet custT="1"/>
      <dgm:spPr/>
      <dgm:t>
        <a:bodyPr/>
        <a:lstStyle/>
        <a:p>
          <a:endParaRPr lang="en-US" sz="1200"/>
        </a:p>
      </dgm:t>
    </dgm:pt>
    <dgm:pt modelId="{90625712-0840-F745-A8A8-DE812117FCF6}">
      <dgm:prSet custT="1"/>
      <dgm:spPr/>
      <dgm:t>
        <a:bodyPr/>
        <a:lstStyle/>
        <a:p>
          <a:r>
            <a:rPr lang="en-US" altLang="ko-KR" sz="2000" b="0" i="0" spc="0" dirty="0">
              <a:latin typeface="Arial Bold"/>
              <a:cs typeface="Arial Bold"/>
            </a:rPr>
            <a:t>continuous integration</a:t>
          </a:r>
        </a:p>
      </dgm:t>
    </dgm:pt>
    <dgm:pt modelId="{B1A8634B-15EA-C741-B954-9C3B6649EBA8}" type="parTrans" cxnId="{DD3B05A6-7F62-1C43-9E22-44FC7D5CD7CA}">
      <dgm:prSet/>
      <dgm:spPr/>
      <dgm:t>
        <a:bodyPr/>
        <a:lstStyle/>
        <a:p>
          <a:endParaRPr lang="en-US" sz="5400"/>
        </a:p>
      </dgm:t>
    </dgm:pt>
    <dgm:pt modelId="{0D9DECD3-9C79-9044-8593-D9AA2EAE21B2}" type="sibTrans" cxnId="{DD3B05A6-7F62-1C43-9E22-44FC7D5CD7CA}">
      <dgm:prSet custT="1"/>
      <dgm:spPr/>
      <dgm:t>
        <a:bodyPr/>
        <a:lstStyle/>
        <a:p>
          <a:endParaRPr lang="en-US" sz="1200"/>
        </a:p>
      </dgm:t>
    </dgm:pt>
    <dgm:pt modelId="{4F622738-1F39-8B4F-B466-04EB545CD412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project management</a:t>
          </a:r>
          <a:endParaRPr lang="en-US" altLang="ko-KR" sz="2000" b="0" i="0" spc="0" dirty="0">
            <a:latin typeface="Arial Bold"/>
            <a:cs typeface="Arial Bold"/>
          </a:endParaRPr>
        </a:p>
      </dgm:t>
    </dgm:pt>
    <dgm:pt modelId="{23C5186C-675F-8A49-BA79-0DCE27B22DC7}" type="parTrans" cxnId="{9E5D516D-9277-9D41-B979-3324AB8053E1}">
      <dgm:prSet/>
      <dgm:spPr/>
      <dgm:t>
        <a:bodyPr/>
        <a:lstStyle/>
        <a:p>
          <a:endParaRPr lang="en-US" sz="5400"/>
        </a:p>
      </dgm:t>
    </dgm:pt>
    <dgm:pt modelId="{E764AD59-ECCD-1D48-A6A0-042D5BF3ED07}" type="sibTrans" cxnId="{9E5D516D-9277-9D41-B979-3324AB8053E1}">
      <dgm:prSet custT="1"/>
      <dgm:spPr/>
      <dgm:t>
        <a:bodyPr/>
        <a:lstStyle/>
        <a:p>
          <a:endParaRPr lang="en-US" sz="1200"/>
        </a:p>
      </dgm:t>
    </dgm:pt>
    <dgm:pt modelId="{3C108059-E188-0648-A253-49AE32051AD6}">
      <dgm:prSet custT="1"/>
      <dgm:spPr/>
      <dgm:t>
        <a:bodyPr/>
        <a:lstStyle/>
        <a:p>
          <a:r>
            <a:rPr lang="en-US" altLang="ko-KR" sz="2000" b="0" i="0" spc="0">
              <a:latin typeface="Arial Bold"/>
              <a:cs typeface="Arial Bold"/>
            </a:rPr>
            <a:t>release management</a:t>
          </a:r>
          <a:endParaRPr lang="ko-KR" altLang="en-US" sz="2000" b="0" i="0" spc="0" dirty="0">
            <a:latin typeface="Arial Bold"/>
            <a:cs typeface="Arial Bold"/>
          </a:endParaRPr>
        </a:p>
      </dgm:t>
    </dgm:pt>
    <dgm:pt modelId="{4603E744-D7CF-AB47-8A8A-47C1D4298949}" type="parTrans" cxnId="{C07D395C-70B4-1249-A497-05943CE2337A}">
      <dgm:prSet/>
      <dgm:spPr/>
      <dgm:t>
        <a:bodyPr/>
        <a:lstStyle/>
        <a:p>
          <a:endParaRPr lang="en-US" sz="5400"/>
        </a:p>
      </dgm:t>
    </dgm:pt>
    <dgm:pt modelId="{C08EA46E-B03E-1B4B-B3FF-F707882D1564}" type="sibTrans" cxnId="{C07D395C-70B4-1249-A497-05943CE2337A}">
      <dgm:prSet custT="1"/>
      <dgm:spPr/>
      <dgm:t>
        <a:bodyPr/>
        <a:lstStyle/>
        <a:p>
          <a:endParaRPr lang="en-US" sz="1200"/>
        </a:p>
      </dgm:t>
    </dgm:pt>
    <dgm:pt modelId="{400883CC-8FFD-1241-AB99-07B6893D0742}" type="pres">
      <dgm:prSet presAssocID="{3BD83075-7ACA-4B48-BD82-091629DDA9F0}" presName="Name0" presStyleCnt="0">
        <dgm:presLayoutVars>
          <dgm:dir/>
          <dgm:animLvl val="lvl"/>
          <dgm:resizeHandles val="exact"/>
        </dgm:presLayoutVars>
      </dgm:prSet>
      <dgm:spPr/>
    </dgm:pt>
    <dgm:pt modelId="{3AFABFEF-36D5-4B4B-B8F7-062C5734B82E}" type="pres">
      <dgm:prSet presAssocID="{D7A1770B-F77D-C04A-814C-294366F53E17}" presName="linNode" presStyleCnt="0"/>
      <dgm:spPr/>
    </dgm:pt>
    <dgm:pt modelId="{A7646EFB-AFBF-3D42-B33E-F58A28E9C2AA}" type="pres">
      <dgm:prSet presAssocID="{D7A1770B-F77D-C04A-814C-294366F53E17}" presName="parentText" presStyleLbl="node1" presStyleIdx="0" presStyleCnt="9" custScaleX="182379">
        <dgm:presLayoutVars>
          <dgm:chMax val="1"/>
          <dgm:bulletEnabled val="1"/>
        </dgm:presLayoutVars>
      </dgm:prSet>
      <dgm:spPr/>
    </dgm:pt>
    <dgm:pt modelId="{CFA85B2D-4D2D-744A-BDA0-E92B50E0D218}" type="pres">
      <dgm:prSet presAssocID="{DBCA808E-0F88-5B4A-AE7E-FF5D665B4833}" presName="sp" presStyleCnt="0"/>
      <dgm:spPr/>
    </dgm:pt>
    <dgm:pt modelId="{FE071EE1-42F3-9E41-A05D-4D89B03020EB}" type="pres">
      <dgm:prSet presAssocID="{8B2DA4E6-5030-B547-9C63-1764A08E1403}" presName="linNode" presStyleCnt="0"/>
      <dgm:spPr/>
    </dgm:pt>
    <dgm:pt modelId="{D5C020EF-AF7A-3644-BB11-56BDA4D2AE04}" type="pres">
      <dgm:prSet presAssocID="{8B2DA4E6-5030-B547-9C63-1764A08E1403}" presName="parentText" presStyleLbl="node1" presStyleIdx="1" presStyleCnt="9" custScaleX="182379">
        <dgm:presLayoutVars>
          <dgm:chMax val="1"/>
          <dgm:bulletEnabled val="1"/>
        </dgm:presLayoutVars>
      </dgm:prSet>
      <dgm:spPr/>
    </dgm:pt>
    <dgm:pt modelId="{7D14EAC0-1E28-1447-8161-7B8CBABC279F}" type="pres">
      <dgm:prSet presAssocID="{64D239C6-B539-7A4A-B2FE-1B04978E3474}" presName="sp" presStyleCnt="0"/>
      <dgm:spPr/>
    </dgm:pt>
    <dgm:pt modelId="{D0DAFDD6-02A7-754E-829E-882555364717}" type="pres">
      <dgm:prSet presAssocID="{07808382-62A8-5342-9995-17A8AC901772}" presName="linNode" presStyleCnt="0"/>
      <dgm:spPr/>
    </dgm:pt>
    <dgm:pt modelId="{1168CAAD-5F7D-534A-8454-5FCDC0640EB4}" type="pres">
      <dgm:prSet presAssocID="{07808382-62A8-5342-9995-17A8AC901772}" presName="parentText" presStyleLbl="node1" presStyleIdx="2" presStyleCnt="9" custScaleX="182379">
        <dgm:presLayoutVars>
          <dgm:chMax val="1"/>
          <dgm:bulletEnabled val="1"/>
        </dgm:presLayoutVars>
      </dgm:prSet>
      <dgm:spPr/>
    </dgm:pt>
    <dgm:pt modelId="{E1142012-6147-B045-9B77-DF2BE3CE4CF6}" type="pres">
      <dgm:prSet presAssocID="{21AC9C02-781E-1347-AB39-3BDE8A1DEA50}" presName="sp" presStyleCnt="0"/>
      <dgm:spPr/>
    </dgm:pt>
    <dgm:pt modelId="{C6213ED4-7A6D-F140-96CD-D9480A1BC8B7}" type="pres">
      <dgm:prSet presAssocID="{58C4E6CF-6257-8546-9DB4-FEDA9DF9FC8C}" presName="linNode" presStyleCnt="0"/>
      <dgm:spPr/>
    </dgm:pt>
    <dgm:pt modelId="{D05006E9-C1F8-844A-AB73-4CE3E5BC62D5}" type="pres">
      <dgm:prSet presAssocID="{58C4E6CF-6257-8546-9DB4-FEDA9DF9FC8C}" presName="parentText" presStyleLbl="node1" presStyleIdx="3" presStyleCnt="9" custScaleX="182379">
        <dgm:presLayoutVars>
          <dgm:chMax val="1"/>
          <dgm:bulletEnabled val="1"/>
        </dgm:presLayoutVars>
      </dgm:prSet>
      <dgm:spPr/>
    </dgm:pt>
    <dgm:pt modelId="{D36EB638-10D5-7C44-8EC1-41C7C6DDF654}" type="pres">
      <dgm:prSet presAssocID="{5B6B2C34-A2F9-8548-930B-53BECA94BCB5}" presName="sp" presStyleCnt="0"/>
      <dgm:spPr/>
    </dgm:pt>
    <dgm:pt modelId="{D38B57C7-94C4-6945-83B0-624292865707}" type="pres">
      <dgm:prSet presAssocID="{F3B57708-C547-EC4D-A046-54C92701683B}" presName="linNode" presStyleCnt="0"/>
      <dgm:spPr/>
    </dgm:pt>
    <dgm:pt modelId="{D2AE6AB8-92FB-B14E-9A95-B8CF0C12CC17}" type="pres">
      <dgm:prSet presAssocID="{F3B57708-C547-EC4D-A046-54C92701683B}" presName="parentText" presStyleLbl="node1" presStyleIdx="4" presStyleCnt="9" custScaleX="182379">
        <dgm:presLayoutVars>
          <dgm:chMax val="1"/>
          <dgm:bulletEnabled val="1"/>
        </dgm:presLayoutVars>
      </dgm:prSet>
      <dgm:spPr/>
    </dgm:pt>
    <dgm:pt modelId="{462656B2-EE87-FB4A-BBA4-AB43B7FD7559}" type="pres">
      <dgm:prSet presAssocID="{089E0BC8-F18A-354F-8B84-AC73E355AB51}" presName="sp" presStyleCnt="0"/>
      <dgm:spPr/>
    </dgm:pt>
    <dgm:pt modelId="{679EDA2C-7A16-BE48-96A8-60267433F241}" type="pres">
      <dgm:prSet presAssocID="{EAD386AE-0943-6F43-A800-83D953B4D9BC}" presName="linNode" presStyleCnt="0"/>
      <dgm:spPr/>
    </dgm:pt>
    <dgm:pt modelId="{220AACD9-76E2-E24F-AA9A-489E268AC769}" type="pres">
      <dgm:prSet presAssocID="{EAD386AE-0943-6F43-A800-83D953B4D9BC}" presName="parentText" presStyleLbl="node1" presStyleIdx="5" presStyleCnt="9" custScaleX="182379">
        <dgm:presLayoutVars>
          <dgm:chMax val="1"/>
          <dgm:bulletEnabled val="1"/>
        </dgm:presLayoutVars>
      </dgm:prSet>
      <dgm:spPr/>
    </dgm:pt>
    <dgm:pt modelId="{B10F6393-C01B-5E4C-8E56-7B13D2D6239F}" type="pres">
      <dgm:prSet presAssocID="{08C80E2C-BEB2-6B42-8F5F-89AE2538B223}" presName="sp" presStyleCnt="0"/>
      <dgm:spPr/>
    </dgm:pt>
    <dgm:pt modelId="{55EB3683-87B2-3A4A-BF36-89B59D9997ED}" type="pres">
      <dgm:prSet presAssocID="{90625712-0840-F745-A8A8-DE812117FCF6}" presName="linNode" presStyleCnt="0"/>
      <dgm:spPr/>
    </dgm:pt>
    <dgm:pt modelId="{D88A33F9-F9FA-2742-B9C3-CFB0781B23E5}" type="pres">
      <dgm:prSet presAssocID="{90625712-0840-F745-A8A8-DE812117FCF6}" presName="parentText" presStyleLbl="node1" presStyleIdx="6" presStyleCnt="9" custScaleX="182379">
        <dgm:presLayoutVars>
          <dgm:chMax val="1"/>
          <dgm:bulletEnabled val="1"/>
        </dgm:presLayoutVars>
      </dgm:prSet>
      <dgm:spPr/>
    </dgm:pt>
    <dgm:pt modelId="{A95A62EA-0646-0947-999D-38D7CA80F2A3}" type="pres">
      <dgm:prSet presAssocID="{0D9DECD3-9C79-9044-8593-D9AA2EAE21B2}" presName="sp" presStyleCnt="0"/>
      <dgm:spPr/>
    </dgm:pt>
    <dgm:pt modelId="{EA91CD0C-A241-164A-B57C-E7DC8B4E7ABA}" type="pres">
      <dgm:prSet presAssocID="{4F622738-1F39-8B4F-B466-04EB545CD412}" presName="linNode" presStyleCnt="0"/>
      <dgm:spPr/>
    </dgm:pt>
    <dgm:pt modelId="{48CB4949-8AFB-FF44-B1B0-72A6E2CCBD9C}" type="pres">
      <dgm:prSet presAssocID="{4F622738-1F39-8B4F-B466-04EB545CD412}" presName="parentText" presStyleLbl="node1" presStyleIdx="7" presStyleCnt="9" custScaleX="182379">
        <dgm:presLayoutVars>
          <dgm:chMax val="1"/>
          <dgm:bulletEnabled val="1"/>
        </dgm:presLayoutVars>
      </dgm:prSet>
      <dgm:spPr/>
    </dgm:pt>
    <dgm:pt modelId="{68D9FBCE-E527-5446-AF10-987A7A0FB0EB}" type="pres">
      <dgm:prSet presAssocID="{E764AD59-ECCD-1D48-A6A0-042D5BF3ED07}" presName="sp" presStyleCnt="0"/>
      <dgm:spPr/>
    </dgm:pt>
    <dgm:pt modelId="{BA58289A-3376-C84B-A8AB-1A40E2B80CA5}" type="pres">
      <dgm:prSet presAssocID="{3C108059-E188-0648-A253-49AE32051AD6}" presName="linNode" presStyleCnt="0"/>
      <dgm:spPr/>
    </dgm:pt>
    <dgm:pt modelId="{6A71013F-5702-A946-B23B-7E89D27487B9}" type="pres">
      <dgm:prSet presAssocID="{3C108059-E188-0648-A253-49AE32051AD6}" presName="parentText" presStyleLbl="node1" presStyleIdx="8" presStyleCnt="9" custScaleX="182379">
        <dgm:presLayoutVars>
          <dgm:chMax val="1"/>
          <dgm:bulletEnabled val="1"/>
        </dgm:presLayoutVars>
      </dgm:prSet>
      <dgm:spPr/>
    </dgm:pt>
  </dgm:ptLst>
  <dgm:cxnLst>
    <dgm:cxn modelId="{77050401-5426-B448-BA71-E7CE79B3236E}" type="presOf" srcId="{07808382-62A8-5342-9995-17A8AC901772}" destId="{1168CAAD-5F7D-534A-8454-5FCDC0640EB4}" srcOrd="0" destOrd="0" presId="urn:microsoft.com/office/officeart/2005/8/layout/vList5"/>
    <dgm:cxn modelId="{24C5900C-D043-9348-A460-4367B6EDA40E}" type="presOf" srcId="{58C4E6CF-6257-8546-9DB4-FEDA9DF9FC8C}" destId="{D05006E9-C1F8-844A-AB73-4CE3E5BC62D5}" srcOrd="0" destOrd="0" presId="urn:microsoft.com/office/officeart/2005/8/layout/vList5"/>
    <dgm:cxn modelId="{F26CDE0F-4A9C-6844-B0B6-F312E998C27C}" type="presOf" srcId="{F3B57708-C547-EC4D-A046-54C92701683B}" destId="{D2AE6AB8-92FB-B14E-9A95-B8CF0C12CC17}" srcOrd="0" destOrd="0" presId="urn:microsoft.com/office/officeart/2005/8/layout/vList5"/>
    <dgm:cxn modelId="{9D7A8B2E-0F15-AF4C-9421-B9CCFB387AF6}" srcId="{3BD83075-7ACA-4B48-BD82-091629DDA9F0}" destId="{F3B57708-C547-EC4D-A046-54C92701683B}" srcOrd="4" destOrd="0" parTransId="{32EB7FCE-8B39-B244-BA44-3085B877850B}" sibTransId="{089E0BC8-F18A-354F-8B84-AC73E355AB51}"/>
    <dgm:cxn modelId="{EDEBBD35-66CE-ED44-BC88-2B11B9333829}" srcId="{3BD83075-7ACA-4B48-BD82-091629DDA9F0}" destId="{8B2DA4E6-5030-B547-9C63-1764A08E1403}" srcOrd="1" destOrd="0" parTransId="{32486267-3FB7-E348-BCC7-169FF1028C6E}" sibTransId="{64D239C6-B539-7A4A-B2FE-1B04978E3474}"/>
    <dgm:cxn modelId="{C07D395C-70B4-1249-A497-05943CE2337A}" srcId="{3BD83075-7ACA-4B48-BD82-091629DDA9F0}" destId="{3C108059-E188-0648-A253-49AE32051AD6}" srcOrd="8" destOrd="0" parTransId="{4603E744-D7CF-AB47-8A8A-47C1D4298949}" sibTransId="{C08EA46E-B03E-1B4B-B3FF-F707882D1564}"/>
    <dgm:cxn modelId="{4558A242-D9E9-AF45-A37E-7518E0BF44A4}" type="presOf" srcId="{3C108059-E188-0648-A253-49AE32051AD6}" destId="{6A71013F-5702-A946-B23B-7E89D27487B9}" srcOrd="0" destOrd="0" presId="urn:microsoft.com/office/officeart/2005/8/layout/vList5"/>
    <dgm:cxn modelId="{C1926767-B443-D746-A821-72AE677B14C9}" srcId="{3BD83075-7ACA-4B48-BD82-091629DDA9F0}" destId="{D7A1770B-F77D-C04A-814C-294366F53E17}" srcOrd="0" destOrd="0" parTransId="{B449F307-46DE-CA4D-9B76-C4FDF9204FA5}" sibTransId="{DBCA808E-0F88-5B4A-AE7E-FF5D665B4833}"/>
    <dgm:cxn modelId="{9E5D516D-9277-9D41-B979-3324AB8053E1}" srcId="{3BD83075-7ACA-4B48-BD82-091629DDA9F0}" destId="{4F622738-1F39-8B4F-B466-04EB545CD412}" srcOrd="7" destOrd="0" parTransId="{23C5186C-675F-8A49-BA79-0DCE27B22DC7}" sibTransId="{E764AD59-ECCD-1D48-A6A0-042D5BF3ED07}"/>
    <dgm:cxn modelId="{E30AA07E-F9BB-804E-880F-635CDA347D50}" type="presOf" srcId="{4F622738-1F39-8B4F-B466-04EB545CD412}" destId="{48CB4949-8AFB-FF44-B1B0-72A6E2CCBD9C}" srcOrd="0" destOrd="0" presId="urn:microsoft.com/office/officeart/2005/8/layout/vList5"/>
    <dgm:cxn modelId="{2399C08C-59EB-0942-BEA0-90812323B258}" srcId="{3BD83075-7ACA-4B48-BD82-091629DDA9F0}" destId="{07808382-62A8-5342-9995-17A8AC901772}" srcOrd="2" destOrd="0" parTransId="{04100F40-5411-8647-872B-29EC96236974}" sibTransId="{21AC9C02-781E-1347-AB39-3BDE8A1DEA50}"/>
    <dgm:cxn modelId="{EDDB879C-C17B-7941-AE1B-34E94D3DF0C2}" srcId="{3BD83075-7ACA-4B48-BD82-091629DDA9F0}" destId="{EAD386AE-0943-6F43-A800-83D953B4D9BC}" srcOrd="5" destOrd="0" parTransId="{9CA782CA-CB64-6148-833D-98565D357269}" sibTransId="{08C80E2C-BEB2-6B42-8F5F-89AE2538B223}"/>
    <dgm:cxn modelId="{4C6A889D-EF65-D346-B355-E3BFB8BA8024}" type="presOf" srcId="{8B2DA4E6-5030-B547-9C63-1764A08E1403}" destId="{D5C020EF-AF7A-3644-BB11-56BDA4D2AE04}" srcOrd="0" destOrd="0" presId="urn:microsoft.com/office/officeart/2005/8/layout/vList5"/>
    <dgm:cxn modelId="{DD3B05A6-7F62-1C43-9E22-44FC7D5CD7CA}" srcId="{3BD83075-7ACA-4B48-BD82-091629DDA9F0}" destId="{90625712-0840-F745-A8A8-DE812117FCF6}" srcOrd="6" destOrd="0" parTransId="{B1A8634B-15EA-C741-B954-9C3B6649EBA8}" sibTransId="{0D9DECD3-9C79-9044-8593-D9AA2EAE21B2}"/>
    <dgm:cxn modelId="{A2437BA8-32B3-5543-878A-E67E68921603}" type="presOf" srcId="{D7A1770B-F77D-C04A-814C-294366F53E17}" destId="{A7646EFB-AFBF-3D42-B33E-F58A28E9C2AA}" srcOrd="0" destOrd="0" presId="urn:microsoft.com/office/officeart/2005/8/layout/vList5"/>
    <dgm:cxn modelId="{4BEE96CA-7976-EF41-ADC4-4A81376638B5}" type="presOf" srcId="{90625712-0840-F745-A8A8-DE812117FCF6}" destId="{D88A33F9-F9FA-2742-B9C3-CFB0781B23E5}" srcOrd="0" destOrd="0" presId="urn:microsoft.com/office/officeart/2005/8/layout/vList5"/>
    <dgm:cxn modelId="{CF913BCE-EBED-B244-B0CC-1516069CFBFB}" srcId="{3BD83075-7ACA-4B48-BD82-091629DDA9F0}" destId="{58C4E6CF-6257-8546-9DB4-FEDA9DF9FC8C}" srcOrd="3" destOrd="0" parTransId="{A2A187E6-1D19-2943-84D2-6AE7E36ABD8A}" sibTransId="{5B6B2C34-A2F9-8548-930B-53BECA94BCB5}"/>
    <dgm:cxn modelId="{1385D0DF-6B18-F942-A16C-D9CBB74A8855}" type="presOf" srcId="{3BD83075-7ACA-4B48-BD82-091629DDA9F0}" destId="{400883CC-8FFD-1241-AB99-07B6893D0742}" srcOrd="0" destOrd="0" presId="urn:microsoft.com/office/officeart/2005/8/layout/vList5"/>
    <dgm:cxn modelId="{0897B2F3-3B61-6349-A262-63130645AA67}" type="presOf" srcId="{EAD386AE-0943-6F43-A800-83D953B4D9BC}" destId="{220AACD9-76E2-E24F-AA9A-489E268AC769}" srcOrd="0" destOrd="0" presId="urn:microsoft.com/office/officeart/2005/8/layout/vList5"/>
    <dgm:cxn modelId="{9FE8BD34-56A9-704B-8CBF-7FFA80403AA4}" type="presParOf" srcId="{400883CC-8FFD-1241-AB99-07B6893D0742}" destId="{3AFABFEF-36D5-4B4B-B8F7-062C5734B82E}" srcOrd="0" destOrd="0" presId="urn:microsoft.com/office/officeart/2005/8/layout/vList5"/>
    <dgm:cxn modelId="{04E803D0-FF2E-F848-BEE3-AA1D7DD57232}" type="presParOf" srcId="{3AFABFEF-36D5-4B4B-B8F7-062C5734B82E}" destId="{A7646EFB-AFBF-3D42-B33E-F58A28E9C2AA}" srcOrd="0" destOrd="0" presId="urn:microsoft.com/office/officeart/2005/8/layout/vList5"/>
    <dgm:cxn modelId="{83ECBF63-DC1F-004D-9C95-24732AFE3FA3}" type="presParOf" srcId="{400883CC-8FFD-1241-AB99-07B6893D0742}" destId="{CFA85B2D-4D2D-744A-BDA0-E92B50E0D218}" srcOrd="1" destOrd="0" presId="urn:microsoft.com/office/officeart/2005/8/layout/vList5"/>
    <dgm:cxn modelId="{11757A00-94B2-2B4E-A7C5-1F2463BC3023}" type="presParOf" srcId="{400883CC-8FFD-1241-AB99-07B6893D0742}" destId="{FE071EE1-42F3-9E41-A05D-4D89B03020EB}" srcOrd="2" destOrd="0" presId="urn:microsoft.com/office/officeart/2005/8/layout/vList5"/>
    <dgm:cxn modelId="{9D66AF70-175F-D94F-9C98-CBCCEE52D6C9}" type="presParOf" srcId="{FE071EE1-42F3-9E41-A05D-4D89B03020EB}" destId="{D5C020EF-AF7A-3644-BB11-56BDA4D2AE04}" srcOrd="0" destOrd="0" presId="urn:microsoft.com/office/officeart/2005/8/layout/vList5"/>
    <dgm:cxn modelId="{3E45587F-F5FF-EE42-9298-7619178AB6B1}" type="presParOf" srcId="{400883CC-8FFD-1241-AB99-07B6893D0742}" destId="{7D14EAC0-1E28-1447-8161-7B8CBABC279F}" srcOrd="3" destOrd="0" presId="urn:microsoft.com/office/officeart/2005/8/layout/vList5"/>
    <dgm:cxn modelId="{B4F54CCB-B0D0-5C4B-9E03-28F53BBCB89E}" type="presParOf" srcId="{400883CC-8FFD-1241-AB99-07B6893D0742}" destId="{D0DAFDD6-02A7-754E-829E-882555364717}" srcOrd="4" destOrd="0" presId="urn:microsoft.com/office/officeart/2005/8/layout/vList5"/>
    <dgm:cxn modelId="{309D7DED-75B8-904F-9295-6ACDCBC18F2F}" type="presParOf" srcId="{D0DAFDD6-02A7-754E-829E-882555364717}" destId="{1168CAAD-5F7D-534A-8454-5FCDC0640EB4}" srcOrd="0" destOrd="0" presId="urn:microsoft.com/office/officeart/2005/8/layout/vList5"/>
    <dgm:cxn modelId="{90F7306E-6900-5C43-9EA3-2D7C643576C3}" type="presParOf" srcId="{400883CC-8FFD-1241-AB99-07B6893D0742}" destId="{E1142012-6147-B045-9B77-DF2BE3CE4CF6}" srcOrd="5" destOrd="0" presId="urn:microsoft.com/office/officeart/2005/8/layout/vList5"/>
    <dgm:cxn modelId="{7FEFEC52-7CD1-594A-8CCE-2ECFF8129F86}" type="presParOf" srcId="{400883CC-8FFD-1241-AB99-07B6893D0742}" destId="{C6213ED4-7A6D-F140-96CD-D9480A1BC8B7}" srcOrd="6" destOrd="0" presId="urn:microsoft.com/office/officeart/2005/8/layout/vList5"/>
    <dgm:cxn modelId="{0F41120F-710F-EE49-89E2-6825ADA84E31}" type="presParOf" srcId="{C6213ED4-7A6D-F140-96CD-D9480A1BC8B7}" destId="{D05006E9-C1F8-844A-AB73-4CE3E5BC62D5}" srcOrd="0" destOrd="0" presId="urn:microsoft.com/office/officeart/2005/8/layout/vList5"/>
    <dgm:cxn modelId="{572C9DE2-116B-6541-90FA-A77CFD9D3804}" type="presParOf" srcId="{400883CC-8FFD-1241-AB99-07B6893D0742}" destId="{D36EB638-10D5-7C44-8EC1-41C7C6DDF654}" srcOrd="7" destOrd="0" presId="urn:microsoft.com/office/officeart/2005/8/layout/vList5"/>
    <dgm:cxn modelId="{A5CF03EE-4834-3F4E-AE2F-A169B601A546}" type="presParOf" srcId="{400883CC-8FFD-1241-AB99-07B6893D0742}" destId="{D38B57C7-94C4-6945-83B0-624292865707}" srcOrd="8" destOrd="0" presId="urn:microsoft.com/office/officeart/2005/8/layout/vList5"/>
    <dgm:cxn modelId="{8722D3E3-3633-2345-991D-14CA2DAB6108}" type="presParOf" srcId="{D38B57C7-94C4-6945-83B0-624292865707}" destId="{D2AE6AB8-92FB-B14E-9A95-B8CF0C12CC17}" srcOrd="0" destOrd="0" presId="urn:microsoft.com/office/officeart/2005/8/layout/vList5"/>
    <dgm:cxn modelId="{0446ABD5-7B19-A84A-B037-1BA6473A418D}" type="presParOf" srcId="{400883CC-8FFD-1241-AB99-07B6893D0742}" destId="{462656B2-EE87-FB4A-BBA4-AB43B7FD7559}" srcOrd="9" destOrd="0" presId="urn:microsoft.com/office/officeart/2005/8/layout/vList5"/>
    <dgm:cxn modelId="{0B7995C4-014D-004D-AD1F-E0412AC2BDB6}" type="presParOf" srcId="{400883CC-8FFD-1241-AB99-07B6893D0742}" destId="{679EDA2C-7A16-BE48-96A8-60267433F241}" srcOrd="10" destOrd="0" presId="urn:microsoft.com/office/officeart/2005/8/layout/vList5"/>
    <dgm:cxn modelId="{8EE4565E-EABC-B14E-B17D-5D709E6E1F40}" type="presParOf" srcId="{679EDA2C-7A16-BE48-96A8-60267433F241}" destId="{220AACD9-76E2-E24F-AA9A-489E268AC769}" srcOrd="0" destOrd="0" presId="urn:microsoft.com/office/officeart/2005/8/layout/vList5"/>
    <dgm:cxn modelId="{63A40E02-FF1E-7443-B7D5-C77AA494715A}" type="presParOf" srcId="{400883CC-8FFD-1241-AB99-07B6893D0742}" destId="{B10F6393-C01B-5E4C-8E56-7B13D2D6239F}" srcOrd="11" destOrd="0" presId="urn:microsoft.com/office/officeart/2005/8/layout/vList5"/>
    <dgm:cxn modelId="{01AD21A8-F12D-DE4F-88B0-656EF3CE805A}" type="presParOf" srcId="{400883CC-8FFD-1241-AB99-07B6893D0742}" destId="{55EB3683-87B2-3A4A-BF36-89B59D9997ED}" srcOrd="12" destOrd="0" presId="urn:microsoft.com/office/officeart/2005/8/layout/vList5"/>
    <dgm:cxn modelId="{3A98BAA6-51DF-5542-8CE0-C2E6BFFDA379}" type="presParOf" srcId="{55EB3683-87B2-3A4A-BF36-89B59D9997ED}" destId="{D88A33F9-F9FA-2742-B9C3-CFB0781B23E5}" srcOrd="0" destOrd="0" presId="urn:microsoft.com/office/officeart/2005/8/layout/vList5"/>
    <dgm:cxn modelId="{DF074B02-211C-F24A-9209-7F7681EB938E}" type="presParOf" srcId="{400883CC-8FFD-1241-AB99-07B6893D0742}" destId="{A95A62EA-0646-0947-999D-38D7CA80F2A3}" srcOrd="13" destOrd="0" presId="urn:microsoft.com/office/officeart/2005/8/layout/vList5"/>
    <dgm:cxn modelId="{A70EEE45-1DF8-CF4E-A4D9-E5A61E0D5156}" type="presParOf" srcId="{400883CC-8FFD-1241-AB99-07B6893D0742}" destId="{EA91CD0C-A241-164A-B57C-E7DC8B4E7ABA}" srcOrd="14" destOrd="0" presId="urn:microsoft.com/office/officeart/2005/8/layout/vList5"/>
    <dgm:cxn modelId="{3D6AF88B-69F7-D340-A47D-DFEE804FABB6}" type="presParOf" srcId="{EA91CD0C-A241-164A-B57C-E7DC8B4E7ABA}" destId="{48CB4949-8AFB-FF44-B1B0-72A6E2CCBD9C}" srcOrd="0" destOrd="0" presId="urn:microsoft.com/office/officeart/2005/8/layout/vList5"/>
    <dgm:cxn modelId="{182855A1-47B4-1442-9416-FBA540199B1E}" type="presParOf" srcId="{400883CC-8FFD-1241-AB99-07B6893D0742}" destId="{68D9FBCE-E527-5446-AF10-987A7A0FB0EB}" srcOrd="15" destOrd="0" presId="urn:microsoft.com/office/officeart/2005/8/layout/vList5"/>
    <dgm:cxn modelId="{2CCB6D74-4288-214E-9037-3243C8451470}" type="presParOf" srcId="{400883CC-8FFD-1241-AB99-07B6893D0742}" destId="{BA58289A-3376-C84B-A8AB-1A40E2B80CA5}" srcOrd="16" destOrd="0" presId="urn:microsoft.com/office/officeart/2005/8/layout/vList5"/>
    <dgm:cxn modelId="{372C1D18-3989-C84D-9076-5D011C9EBFE1}" type="presParOf" srcId="{BA58289A-3376-C84B-A8AB-1A40E2B80CA5}" destId="{6A71013F-5702-A946-B23B-7E89D27487B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130FA6-55D7-7B4E-BA72-4CA5992063A9}" type="doc">
      <dgm:prSet loTypeId="urn:microsoft.com/office/officeart/2005/8/layout/hierarchy3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527D61B-FEE1-0D4A-B131-7570BA933D25}">
      <dgm:prSet phldrT="[Text]" custT="1"/>
      <dgm:spPr/>
      <dgm:t>
        <a:bodyPr/>
        <a:lstStyle/>
        <a:p>
          <a:r>
            <a:rPr lang="en-US" altLang="ko-KR" sz="1800" b="1"/>
            <a:t>development</a:t>
          </a:r>
          <a:endParaRPr lang="en-US" sz="1800" b="1" dirty="0"/>
        </a:p>
      </dgm:t>
    </dgm:pt>
    <dgm:pt modelId="{119BDA96-812A-1347-B6FA-D788B60D9D9F}" type="parTrans" cxnId="{BB797FC7-A43C-2B42-95B3-EF3AC80EC495}">
      <dgm:prSet/>
      <dgm:spPr/>
      <dgm:t>
        <a:bodyPr/>
        <a:lstStyle/>
        <a:p>
          <a:endParaRPr lang="en-US" sz="2400"/>
        </a:p>
      </dgm:t>
    </dgm:pt>
    <dgm:pt modelId="{94E08166-CBEA-7C4F-BF81-D0B920BD57D0}" type="sibTrans" cxnId="{BB797FC7-A43C-2B42-95B3-EF3AC80EC495}">
      <dgm:prSet/>
      <dgm:spPr/>
      <dgm:t>
        <a:bodyPr/>
        <a:lstStyle/>
        <a:p>
          <a:endParaRPr lang="en-US" sz="2400"/>
        </a:p>
      </dgm:t>
    </dgm:pt>
    <dgm:pt modelId="{AB7656E3-54B4-C742-B33C-C0365E129F06}">
      <dgm:prSet phldrT="[Text]" custT="1"/>
      <dgm:spPr/>
      <dgm:t>
        <a:bodyPr/>
        <a:lstStyle/>
        <a:p>
          <a:r>
            <a:rPr lang="en-US" altLang="ko-KR" sz="1800" b="1"/>
            <a:t>maintenance</a:t>
          </a:r>
          <a:endParaRPr lang="en-US" sz="1800" b="1" dirty="0"/>
        </a:p>
      </dgm:t>
    </dgm:pt>
    <dgm:pt modelId="{42083F0E-0A2A-744D-9DF2-82FC6C698D0F}" type="parTrans" cxnId="{83A565F6-7153-DC44-8C64-5385BCF47E73}">
      <dgm:prSet/>
      <dgm:spPr/>
      <dgm:t>
        <a:bodyPr/>
        <a:lstStyle/>
        <a:p>
          <a:endParaRPr lang="en-US" sz="2400"/>
        </a:p>
      </dgm:t>
    </dgm:pt>
    <dgm:pt modelId="{6B92DCC9-5D44-AA49-8C46-A3C70E127D93}" type="sibTrans" cxnId="{83A565F6-7153-DC44-8C64-5385BCF47E73}">
      <dgm:prSet/>
      <dgm:spPr/>
      <dgm:t>
        <a:bodyPr/>
        <a:lstStyle/>
        <a:p>
          <a:endParaRPr lang="en-US" sz="2400"/>
        </a:p>
      </dgm:t>
    </dgm:pt>
    <dgm:pt modelId="{689D2D3D-618B-804F-BE56-359A550A2360}">
      <dgm:prSet phldrT="[Text]" custT="1"/>
      <dgm:spPr/>
      <dgm:t>
        <a:bodyPr/>
        <a:lstStyle/>
        <a:p>
          <a:r>
            <a:rPr lang="en-US" sz="4400" dirty="0"/>
            <a:t>ALM</a:t>
          </a:r>
        </a:p>
      </dgm:t>
    </dgm:pt>
    <dgm:pt modelId="{D6C212F6-740C-BB42-9A5D-17946AE3D618}" type="parTrans" cxnId="{225163A4-5069-8E40-9B0A-31C508F95DA2}">
      <dgm:prSet/>
      <dgm:spPr/>
      <dgm:t>
        <a:bodyPr/>
        <a:lstStyle/>
        <a:p>
          <a:endParaRPr lang="en-US" sz="2400"/>
        </a:p>
      </dgm:t>
    </dgm:pt>
    <dgm:pt modelId="{B573DAC8-34E6-2E4F-8222-DECD3E2E5086}" type="sibTrans" cxnId="{225163A4-5069-8E40-9B0A-31C508F95DA2}">
      <dgm:prSet/>
      <dgm:spPr/>
      <dgm:t>
        <a:bodyPr/>
        <a:lstStyle/>
        <a:p>
          <a:endParaRPr lang="en-US" sz="2400"/>
        </a:p>
      </dgm:t>
    </dgm:pt>
    <dgm:pt modelId="{133DBDCA-C1D6-A645-BE63-0DF1CC30526A}">
      <dgm:prSet phldrT="[Text]" custT="1"/>
      <dgm:spPr/>
      <dgm:t>
        <a:bodyPr/>
        <a:lstStyle/>
        <a:p>
          <a:r>
            <a:rPr lang="en-US" altLang="ko-KR" sz="1800" b="1"/>
            <a:t>governance</a:t>
          </a:r>
          <a:endParaRPr lang="en-US" sz="1800" b="1" dirty="0"/>
        </a:p>
      </dgm:t>
    </dgm:pt>
    <dgm:pt modelId="{F1B3AEC0-C5D4-1A4A-A62D-0AFC688D79CD}" type="parTrans" cxnId="{E81C3E6D-3C00-024D-A4FF-6465C5289224}">
      <dgm:prSet/>
      <dgm:spPr/>
      <dgm:t>
        <a:bodyPr/>
        <a:lstStyle/>
        <a:p>
          <a:endParaRPr lang="en-US" sz="2400"/>
        </a:p>
      </dgm:t>
    </dgm:pt>
    <dgm:pt modelId="{67929C2F-E181-B941-BFEF-A57E68EA9CB6}" type="sibTrans" cxnId="{E81C3E6D-3C00-024D-A4FF-6465C5289224}">
      <dgm:prSet/>
      <dgm:spPr/>
      <dgm:t>
        <a:bodyPr/>
        <a:lstStyle/>
        <a:p>
          <a:endParaRPr lang="en-US" sz="2400"/>
        </a:p>
      </dgm:t>
    </dgm:pt>
    <dgm:pt modelId="{A5F5C442-A68A-0F4F-B2AB-B77D9841612D}" type="pres">
      <dgm:prSet presAssocID="{67130FA6-55D7-7B4E-BA72-4CA5992063A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B2CDC9-DD56-1C47-8C17-A90DC57BA694}" type="pres">
      <dgm:prSet presAssocID="{689D2D3D-618B-804F-BE56-359A550A2360}" presName="root" presStyleCnt="0"/>
      <dgm:spPr/>
    </dgm:pt>
    <dgm:pt modelId="{083DEE37-D267-B243-BBAE-83F8503F17EC}" type="pres">
      <dgm:prSet presAssocID="{689D2D3D-618B-804F-BE56-359A550A2360}" presName="rootComposite" presStyleCnt="0"/>
      <dgm:spPr/>
    </dgm:pt>
    <dgm:pt modelId="{4D8D270D-15A4-9045-9E6B-BA7C4F5D17EB}" type="pres">
      <dgm:prSet presAssocID="{689D2D3D-618B-804F-BE56-359A550A2360}" presName="rootText" presStyleLbl="node1" presStyleIdx="0" presStyleCnt="1" custScaleX="150372"/>
      <dgm:spPr/>
    </dgm:pt>
    <dgm:pt modelId="{C0DF1429-8268-D249-92A1-C929F8C4B82A}" type="pres">
      <dgm:prSet presAssocID="{689D2D3D-618B-804F-BE56-359A550A2360}" presName="rootConnector" presStyleLbl="node1" presStyleIdx="0" presStyleCnt="1"/>
      <dgm:spPr/>
    </dgm:pt>
    <dgm:pt modelId="{6E2AD2D6-220A-2945-A272-4668E7FAE99C}" type="pres">
      <dgm:prSet presAssocID="{689D2D3D-618B-804F-BE56-359A550A2360}" presName="childShape" presStyleCnt="0"/>
      <dgm:spPr/>
    </dgm:pt>
    <dgm:pt modelId="{015FEBBD-B5F1-CA4B-B73E-61016478BB6A}" type="pres">
      <dgm:prSet presAssocID="{F1B3AEC0-C5D4-1A4A-A62D-0AFC688D79CD}" presName="Name13" presStyleLbl="parChTrans1D2" presStyleIdx="0" presStyleCnt="3"/>
      <dgm:spPr/>
    </dgm:pt>
    <dgm:pt modelId="{3DF8F453-5EC8-3D4E-89E0-DDEC24433C37}" type="pres">
      <dgm:prSet presAssocID="{133DBDCA-C1D6-A645-BE63-0DF1CC30526A}" presName="childText" presStyleLbl="bgAcc1" presStyleIdx="0" presStyleCnt="3" custScaleX="150372">
        <dgm:presLayoutVars>
          <dgm:bulletEnabled val="1"/>
        </dgm:presLayoutVars>
      </dgm:prSet>
      <dgm:spPr/>
    </dgm:pt>
    <dgm:pt modelId="{5FA8B408-3C29-8444-97C4-BA225CC1731D}" type="pres">
      <dgm:prSet presAssocID="{119BDA96-812A-1347-B6FA-D788B60D9D9F}" presName="Name13" presStyleLbl="parChTrans1D2" presStyleIdx="1" presStyleCnt="3"/>
      <dgm:spPr/>
    </dgm:pt>
    <dgm:pt modelId="{845B203F-A20A-684C-9F24-70920B17A3ED}" type="pres">
      <dgm:prSet presAssocID="{D527D61B-FEE1-0D4A-B131-7570BA933D25}" presName="childText" presStyleLbl="bgAcc1" presStyleIdx="1" presStyleCnt="3" custScaleX="150372">
        <dgm:presLayoutVars>
          <dgm:bulletEnabled val="1"/>
        </dgm:presLayoutVars>
      </dgm:prSet>
      <dgm:spPr/>
    </dgm:pt>
    <dgm:pt modelId="{E7ABF511-F877-E243-B195-B0BC2B3BF242}" type="pres">
      <dgm:prSet presAssocID="{42083F0E-0A2A-744D-9DF2-82FC6C698D0F}" presName="Name13" presStyleLbl="parChTrans1D2" presStyleIdx="2" presStyleCnt="3"/>
      <dgm:spPr/>
    </dgm:pt>
    <dgm:pt modelId="{496D2A51-83F5-D647-94F2-C437590EE66B}" type="pres">
      <dgm:prSet presAssocID="{AB7656E3-54B4-C742-B33C-C0365E129F06}" presName="childText" presStyleLbl="bgAcc1" presStyleIdx="2" presStyleCnt="3" custScaleX="150372">
        <dgm:presLayoutVars>
          <dgm:bulletEnabled val="1"/>
        </dgm:presLayoutVars>
      </dgm:prSet>
      <dgm:spPr/>
    </dgm:pt>
  </dgm:ptLst>
  <dgm:cxnLst>
    <dgm:cxn modelId="{B2B54C12-BE22-9449-ACAF-B2FA175C98D1}" type="presOf" srcId="{67130FA6-55D7-7B4E-BA72-4CA5992063A9}" destId="{A5F5C442-A68A-0F4F-B2AB-B77D9841612D}" srcOrd="0" destOrd="0" presId="urn:microsoft.com/office/officeart/2005/8/layout/hierarchy3"/>
    <dgm:cxn modelId="{BFE67C28-B456-E44D-924A-3C6FBCF905F5}" type="presOf" srcId="{F1B3AEC0-C5D4-1A4A-A62D-0AFC688D79CD}" destId="{015FEBBD-B5F1-CA4B-B73E-61016478BB6A}" srcOrd="0" destOrd="0" presId="urn:microsoft.com/office/officeart/2005/8/layout/hierarchy3"/>
    <dgm:cxn modelId="{8EEDE330-8507-C441-A5BF-57802EDA57CD}" type="presOf" srcId="{42083F0E-0A2A-744D-9DF2-82FC6C698D0F}" destId="{E7ABF511-F877-E243-B195-B0BC2B3BF242}" srcOrd="0" destOrd="0" presId="urn:microsoft.com/office/officeart/2005/8/layout/hierarchy3"/>
    <dgm:cxn modelId="{A4DDF540-03FD-4C4B-93F3-1A5ACBA5F06C}" type="presOf" srcId="{689D2D3D-618B-804F-BE56-359A550A2360}" destId="{C0DF1429-8268-D249-92A1-C929F8C4B82A}" srcOrd="1" destOrd="0" presId="urn:microsoft.com/office/officeart/2005/8/layout/hierarchy3"/>
    <dgm:cxn modelId="{E81C3E6D-3C00-024D-A4FF-6465C5289224}" srcId="{689D2D3D-618B-804F-BE56-359A550A2360}" destId="{133DBDCA-C1D6-A645-BE63-0DF1CC30526A}" srcOrd="0" destOrd="0" parTransId="{F1B3AEC0-C5D4-1A4A-A62D-0AFC688D79CD}" sibTransId="{67929C2F-E181-B941-BFEF-A57E68EA9CB6}"/>
    <dgm:cxn modelId="{F3DB1388-0E84-8C4F-A61D-738B3F9C2A61}" type="presOf" srcId="{AB7656E3-54B4-C742-B33C-C0365E129F06}" destId="{496D2A51-83F5-D647-94F2-C437590EE66B}" srcOrd="0" destOrd="0" presId="urn:microsoft.com/office/officeart/2005/8/layout/hierarchy3"/>
    <dgm:cxn modelId="{225163A4-5069-8E40-9B0A-31C508F95DA2}" srcId="{67130FA6-55D7-7B4E-BA72-4CA5992063A9}" destId="{689D2D3D-618B-804F-BE56-359A550A2360}" srcOrd="0" destOrd="0" parTransId="{D6C212F6-740C-BB42-9A5D-17946AE3D618}" sibTransId="{B573DAC8-34E6-2E4F-8222-DECD3E2E5086}"/>
    <dgm:cxn modelId="{0397FDB4-3B18-1D48-A8A7-258BD78B731B}" type="presOf" srcId="{119BDA96-812A-1347-B6FA-D788B60D9D9F}" destId="{5FA8B408-3C29-8444-97C4-BA225CC1731D}" srcOrd="0" destOrd="0" presId="urn:microsoft.com/office/officeart/2005/8/layout/hierarchy3"/>
    <dgm:cxn modelId="{97188EC1-2E06-004E-98B2-DA6968733058}" type="presOf" srcId="{689D2D3D-618B-804F-BE56-359A550A2360}" destId="{4D8D270D-15A4-9045-9E6B-BA7C4F5D17EB}" srcOrd="0" destOrd="0" presId="urn:microsoft.com/office/officeart/2005/8/layout/hierarchy3"/>
    <dgm:cxn modelId="{BB797FC7-A43C-2B42-95B3-EF3AC80EC495}" srcId="{689D2D3D-618B-804F-BE56-359A550A2360}" destId="{D527D61B-FEE1-0D4A-B131-7570BA933D25}" srcOrd="1" destOrd="0" parTransId="{119BDA96-812A-1347-B6FA-D788B60D9D9F}" sibTransId="{94E08166-CBEA-7C4F-BF81-D0B920BD57D0}"/>
    <dgm:cxn modelId="{16EF43C8-F575-7C4E-BC68-60EBD0A584F3}" type="presOf" srcId="{D527D61B-FEE1-0D4A-B131-7570BA933D25}" destId="{845B203F-A20A-684C-9F24-70920B17A3ED}" srcOrd="0" destOrd="0" presId="urn:microsoft.com/office/officeart/2005/8/layout/hierarchy3"/>
    <dgm:cxn modelId="{2105B1D4-1FFE-A744-988B-522B2A7B0F7C}" type="presOf" srcId="{133DBDCA-C1D6-A645-BE63-0DF1CC30526A}" destId="{3DF8F453-5EC8-3D4E-89E0-DDEC24433C37}" srcOrd="0" destOrd="0" presId="urn:microsoft.com/office/officeart/2005/8/layout/hierarchy3"/>
    <dgm:cxn modelId="{83A565F6-7153-DC44-8C64-5385BCF47E73}" srcId="{689D2D3D-618B-804F-BE56-359A550A2360}" destId="{AB7656E3-54B4-C742-B33C-C0365E129F06}" srcOrd="2" destOrd="0" parTransId="{42083F0E-0A2A-744D-9DF2-82FC6C698D0F}" sibTransId="{6B92DCC9-5D44-AA49-8C46-A3C70E127D93}"/>
    <dgm:cxn modelId="{DF682DAF-A34C-7840-BCBB-5C149CC8F68E}" type="presParOf" srcId="{A5F5C442-A68A-0F4F-B2AB-B77D9841612D}" destId="{BAB2CDC9-DD56-1C47-8C17-A90DC57BA694}" srcOrd="0" destOrd="0" presId="urn:microsoft.com/office/officeart/2005/8/layout/hierarchy3"/>
    <dgm:cxn modelId="{E25381E8-D88E-D74C-A130-EF16E07D6178}" type="presParOf" srcId="{BAB2CDC9-DD56-1C47-8C17-A90DC57BA694}" destId="{083DEE37-D267-B243-BBAE-83F8503F17EC}" srcOrd="0" destOrd="0" presId="urn:microsoft.com/office/officeart/2005/8/layout/hierarchy3"/>
    <dgm:cxn modelId="{EC22ED09-4F7F-2649-A404-FF37E7F00725}" type="presParOf" srcId="{083DEE37-D267-B243-BBAE-83F8503F17EC}" destId="{4D8D270D-15A4-9045-9E6B-BA7C4F5D17EB}" srcOrd="0" destOrd="0" presId="urn:microsoft.com/office/officeart/2005/8/layout/hierarchy3"/>
    <dgm:cxn modelId="{88AAEF30-2736-BF40-8330-74559DCDBC58}" type="presParOf" srcId="{083DEE37-D267-B243-BBAE-83F8503F17EC}" destId="{C0DF1429-8268-D249-92A1-C929F8C4B82A}" srcOrd="1" destOrd="0" presId="urn:microsoft.com/office/officeart/2005/8/layout/hierarchy3"/>
    <dgm:cxn modelId="{28D9B08D-C4BF-EA4E-BF29-A1EBADF29660}" type="presParOf" srcId="{BAB2CDC9-DD56-1C47-8C17-A90DC57BA694}" destId="{6E2AD2D6-220A-2945-A272-4668E7FAE99C}" srcOrd="1" destOrd="0" presId="urn:microsoft.com/office/officeart/2005/8/layout/hierarchy3"/>
    <dgm:cxn modelId="{757CA649-FC87-8E4F-A69A-404D5767C8DA}" type="presParOf" srcId="{6E2AD2D6-220A-2945-A272-4668E7FAE99C}" destId="{015FEBBD-B5F1-CA4B-B73E-61016478BB6A}" srcOrd="0" destOrd="0" presId="urn:microsoft.com/office/officeart/2005/8/layout/hierarchy3"/>
    <dgm:cxn modelId="{F03714BE-66C4-FF46-AF3D-6F8BB651FF86}" type="presParOf" srcId="{6E2AD2D6-220A-2945-A272-4668E7FAE99C}" destId="{3DF8F453-5EC8-3D4E-89E0-DDEC24433C37}" srcOrd="1" destOrd="0" presId="urn:microsoft.com/office/officeart/2005/8/layout/hierarchy3"/>
    <dgm:cxn modelId="{9271282C-4167-824F-829E-8BDF5F1E2B81}" type="presParOf" srcId="{6E2AD2D6-220A-2945-A272-4668E7FAE99C}" destId="{5FA8B408-3C29-8444-97C4-BA225CC1731D}" srcOrd="2" destOrd="0" presId="urn:microsoft.com/office/officeart/2005/8/layout/hierarchy3"/>
    <dgm:cxn modelId="{4E8E9534-7996-9145-9013-9A4F57DF8D13}" type="presParOf" srcId="{6E2AD2D6-220A-2945-A272-4668E7FAE99C}" destId="{845B203F-A20A-684C-9F24-70920B17A3ED}" srcOrd="3" destOrd="0" presId="urn:microsoft.com/office/officeart/2005/8/layout/hierarchy3"/>
    <dgm:cxn modelId="{28432CD3-730F-334E-B218-A7E5FFDDD583}" type="presParOf" srcId="{6E2AD2D6-220A-2945-A272-4668E7FAE99C}" destId="{E7ABF511-F877-E243-B195-B0BC2B3BF242}" srcOrd="4" destOrd="0" presId="urn:microsoft.com/office/officeart/2005/8/layout/hierarchy3"/>
    <dgm:cxn modelId="{45B5C384-2B18-144D-BE80-7532D3CB00A8}" type="presParOf" srcId="{6E2AD2D6-220A-2945-A272-4668E7FAE99C}" destId="{496D2A51-83F5-D647-94F2-C437590EE66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46EFB-AFBF-3D42-B33E-F58A28E9C2AA}">
      <dsp:nvSpPr>
        <dsp:cNvPr id="0" name=""/>
        <dsp:cNvSpPr/>
      </dsp:nvSpPr>
      <dsp:spPr>
        <a:xfrm>
          <a:off x="1001569" y="1202"/>
          <a:ext cx="3829509" cy="45540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requirements management</a:t>
          </a:r>
          <a:endParaRPr lang="en-US" sz="2000" b="0" i="0" kern="1200" spc="0" dirty="0">
            <a:latin typeface="Arial Bold"/>
            <a:cs typeface="Arial Bold"/>
          </a:endParaRPr>
        </a:p>
      </dsp:txBody>
      <dsp:txXfrm>
        <a:off x="1023800" y="23433"/>
        <a:ext cx="3785047" cy="410945"/>
      </dsp:txXfrm>
    </dsp:sp>
    <dsp:sp modelId="{D5C020EF-AF7A-3644-BB11-56BDA4D2AE04}">
      <dsp:nvSpPr>
        <dsp:cNvPr id="0" name=""/>
        <dsp:cNvSpPr/>
      </dsp:nvSpPr>
      <dsp:spPr>
        <a:xfrm>
          <a:off x="1001569" y="479380"/>
          <a:ext cx="3829509" cy="45540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 dirty="0">
              <a:latin typeface="Arial Bold"/>
              <a:cs typeface="Arial Bold"/>
            </a:rPr>
            <a:t>software architecture</a:t>
          </a:r>
        </a:p>
      </dsp:txBody>
      <dsp:txXfrm>
        <a:off x="1023800" y="501611"/>
        <a:ext cx="3785047" cy="410945"/>
      </dsp:txXfrm>
    </dsp:sp>
    <dsp:sp modelId="{1168CAAD-5F7D-534A-8454-5FCDC0640EB4}">
      <dsp:nvSpPr>
        <dsp:cNvPr id="0" name=""/>
        <dsp:cNvSpPr/>
      </dsp:nvSpPr>
      <dsp:spPr>
        <a:xfrm>
          <a:off x="1001569" y="957557"/>
          <a:ext cx="3829509" cy="45540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 dirty="0">
              <a:latin typeface="Arial Bold"/>
              <a:cs typeface="Arial Bold"/>
            </a:rPr>
            <a:t>computer programming</a:t>
          </a:r>
        </a:p>
      </dsp:txBody>
      <dsp:txXfrm>
        <a:off x="1023800" y="979788"/>
        <a:ext cx="3785047" cy="410945"/>
      </dsp:txXfrm>
    </dsp:sp>
    <dsp:sp modelId="{D05006E9-C1F8-844A-AB73-4CE3E5BC62D5}">
      <dsp:nvSpPr>
        <dsp:cNvPr id="0" name=""/>
        <dsp:cNvSpPr/>
      </dsp:nvSpPr>
      <dsp:spPr>
        <a:xfrm>
          <a:off x="1001569" y="1435734"/>
          <a:ext cx="3829509" cy="45540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software testing</a:t>
          </a:r>
          <a:endParaRPr lang="en-US" altLang="ko-KR" sz="2000" b="0" i="0" kern="1200" spc="0" dirty="0">
            <a:latin typeface="Arial Bold"/>
            <a:cs typeface="Arial Bold"/>
          </a:endParaRPr>
        </a:p>
      </dsp:txBody>
      <dsp:txXfrm>
        <a:off x="1023800" y="1457965"/>
        <a:ext cx="3785047" cy="410945"/>
      </dsp:txXfrm>
    </dsp:sp>
    <dsp:sp modelId="{D2AE6AB8-92FB-B14E-9A95-B8CF0C12CC17}">
      <dsp:nvSpPr>
        <dsp:cNvPr id="0" name=""/>
        <dsp:cNvSpPr/>
      </dsp:nvSpPr>
      <dsp:spPr>
        <a:xfrm>
          <a:off x="1001569" y="1913912"/>
          <a:ext cx="3829509" cy="45540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software maintenance</a:t>
          </a:r>
          <a:endParaRPr lang="en-US" altLang="ko-KR" sz="2000" b="0" i="0" kern="1200" spc="0" dirty="0">
            <a:latin typeface="Arial Bold"/>
            <a:cs typeface="Arial Bold"/>
          </a:endParaRPr>
        </a:p>
      </dsp:txBody>
      <dsp:txXfrm>
        <a:off x="1023800" y="1936143"/>
        <a:ext cx="3785047" cy="410945"/>
      </dsp:txXfrm>
    </dsp:sp>
    <dsp:sp modelId="{220AACD9-76E2-E24F-AA9A-489E268AC769}">
      <dsp:nvSpPr>
        <dsp:cNvPr id="0" name=""/>
        <dsp:cNvSpPr/>
      </dsp:nvSpPr>
      <dsp:spPr>
        <a:xfrm>
          <a:off x="1001569" y="2392089"/>
          <a:ext cx="3829509" cy="45540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change management</a:t>
          </a:r>
          <a:endParaRPr lang="en-US" altLang="ko-KR" sz="2000" b="0" i="0" kern="1200" spc="0" dirty="0">
            <a:latin typeface="Arial Bold"/>
            <a:cs typeface="Arial Bold"/>
          </a:endParaRPr>
        </a:p>
      </dsp:txBody>
      <dsp:txXfrm>
        <a:off x="1023800" y="2414320"/>
        <a:ext cx="3785047" cy="410945"/>
      </dsp:txXfrm>
    </dsp:sp>
    <dsp:sp modelId="{D88A33F9-F9FA-2742-B9C3-CFB0781B23E5}">
      <dsp:nvSpPr>
        <dsp:cNvPr id="0" name=""/>
        <dsp:cNvSpPr/>
      </dsp:nvSpPr>
      <dsp:spPr>
        <a:xfrm>
          <a:off x="1001569" y="2870267"/>
          <a:ext cx="3829509" cy="45540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 dirty="0">
              <a:latin typeface="Arial Bold"/>
              <a:cs typeface="Arial Bold"/>
            </a:rPr>
            <a:t>continuous integration</a:t>
          </a:r>
        </a:p>
      </dsp:txBody>
      <dsp:txXfrm>
        <a:off x="1023800" y="2892498"/>
        <a:ext cx="3785047" cy="410945"/>
      </dsp:txXfrm>
    </dsp:sp>
    <dsp:sp modelId="{48CB4949-8AFB-FF44-B1B0-72A6E2CCBD9C}">
      <dsp:nvSpPr>
        <dsp:cNvPr id="0" name=""/>
        <dsp:cNvSpPr/>
      </dsp:nvSpPr>
      <dsp:spPr>
        <a:xfrm>
          <a:off x="1001569" y="3348444"/>
          <a:ext cx="3829509" cy="45540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project management</a:t>
          </a:r>
          <a:endParaRPr lang="en-US" altLang="ko-KR" sz="2000" b="0" i="0" kern="1200" spc="0" dirty="0">
            <a:latin typeface="Arial Bold"/>
            <a:cs typeface="Arial Bold"/>
          </a:endParaRPr>
        </a:p>
      </dsp:txBody>
      <dsp:txXfrm>
        <a:off x="1023800" y="3370675"/>
        <a:ext cx="3785047" cy="410945"/>
      </dsp:txXfrm>
    </dsp:sp>
    <dsp:sp modelId="{6A71013F-5702-A946-B23B-7E89D27487B9}">
      <dsp:nvSpPr>
        <dsp:cNvPr id="0" name=""/>
        <dsp:cNvSpPr/>
      </dsp:nvSpPr>
      <dsp:spPr>
        <a:xfrm>
          <a:off x="1001569" y="3826622"/>
          <a:ext cx="3829509" cy="45540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i="0" kern="1200" spc="0">
              <a:latin typeface="Arial Bold"/>
              <a:cs typeface="Arial Bold"/>
            </a:rPr>
            <a:t>release management</a:t>
          </a:r>
          <a:endParaRPr lang="ko-KR" altLang="en-US" sz="2000" b="0" i="0" kern="1200" spc="0" dirty="0">
            <a:latin typeface="Arial Bold"/>
            <a:cs typeface="Arial Bold"/>
          </a:endParaRPr>
        </a:p>
      </dsp:txBody>
      <dsp:txXfrm>
        <a:off x="1023800" y="3848853"/>
        <a:ext cx="3785047" cy="410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D270D-15A4-9045-9E6B-BA7C4F5D17EB}">
      <dsp:nvSpPr>
        <dsp:cNvPr id="0" name=""/>
        <dsp:cNvSpPr/>
      </dsp:nvSpPr>
      <dsp:spPr>
        <a:xfrm>
          <a:off x="1591546" y="277"/>
          <a:ext cx="1929475" cy="6415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ALM</a:t>
          </a:r>
        </a:p>
      </dsp:txBody>
      <dsp:txXfrm>
        <a:off x="1610337" y="19068"/>
        <a:ext cx="1891893" cy="603985"/>
      </dsp:txXfrm>
    </dsp:sp>
    <dsp:sp modelId="{015FEBBD-B5F1-CA4B-B73E-61016478BB6A}">
      <dsp:nvSpPr>
        <dsp:cNvPr id="0" name=""/>
        <dsp:cNvSpPr/>
      </dsp:nvSpPr>
      <dsp:spPr>
        <a:xfrm>
          <a:off x="1784493" y="641844"/>
          <a:ext cx="192947" cy="4811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175"/>
              </a:lnTo>
              <a:lnTo>
                <a:pt x="192947" y="48117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8F453-5EC8-3D4E-89E0-DDEC24433C37}">
      <dsp:nvSpPr>
        <dsp:cNvPr id="0" name=""/>
        <dsp:cNvSpPr/>
      </dsp:nvSpPr>
      <dsp:spPr>
        <a:xfrm>
          <a:off x="1977441" y="802236"/>
          <a:ext cx="1543580" cy="6415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/>
            <a:t>governance</a:t>
          </a:r>
          <a:endParaRPr lang="en-US" sz="1800" b="1" kern="1200" dirty="0"/>
        </a:p>
      </dsp:txBody>
      <dsp:txXfrm>
        <a:off x="1996232" y="821027"/>
        <a:ext cx="1505998" cy="603985"/>
      </dsp:txXfrm>
    </dsp:sp>
    <dsp:sp modelId="{5FA8B408-3C29-8444-97C4-BA225CC1731D}">
      <dsp:nvSpPr>
        <dsp:cNvPr id="0" name=""/>
        <dsp:cNvSpPr/>
      </dsp:nvSpPr>
      <dsp:spPr>
        <a:xfrm>
          <a:off x="1784493" y="641844"/>
          <a:ext cx="192947" cy="12831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3134"/>
              </a:lnTo>
              <a:lnTo>
                <a:pt x="192947" y="1283134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5B203F-A20A-684C-9F24-70920B17A3ED}">
      <dsp:nvSpPr>
        <dsp:cNvPr id="0" name=""/>
        <dsp:cNvSpPr/>
      </dsp:nvSpPr>
      <dsp:spPr>
        <a:xfrm>
          <a:off x="1977441" y="1604195"/>
          <a:ext cx="1543580" cy="6415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/>
            <a:t>development</a:t>
          </a:r>
          <a:endParaRPr lang="en-US" sz="1800" b="1" kern="1200" dirty="0"/>
        </a:p>
      </dsp:txBody>
      <dsp:txXfrm>
        <a:off x="1996232" y="1622986"/>
        <a:ext cx="1505998" cy="603985"/>
      </dsp:txXfrm>
    </dsp:sp>
    <dsp:sp modelId="{E7ABF511-F877-E243-B195-B0BC2B3BF242}">
      <dsp:nvSpPr>
        <dsp:cNvPr id="0" name=""/>
        <dsp:cNvSpPr/>
      </dsp:nvSpPr>
      <dsp:spPr>
        <a:xfrm>
          <a:off x="1784493" y="641844"/>
          <a:ext cx="192947" cy="20850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5093"/>
              </a:lnTo>
              <a:lnTo>
                <a:pt x="192947" y="2085093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6D2A51-83F5-D647-94F2-C437590EE66B}">
      <dsp:nvSpPr>
        <dsp:cNvPr id="0" name=""/>
        <dsp:cNvSpPr/>
      </dsp:nvSpPr>
      <dsp:spPr>
        <a:xfrm>
          <a:off x="1977441" y="2406155"/>
          <a:ext cx="1543580" cy="6415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/>
            <a:t>maintenance</a:t>
          </a:r>
          <a:endParaRPr lang="en-US" sz="1800" b="1" kern="1200" dirty="0"/>
        </a:p>
      </dsp:txBody>
      <dsp:txXfrm>
        <a:off x="1996232" y="2424946"/>
        <a:ext cx="1505998" cy="603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70D58-551A-4E9D-AD4C-76E8EA52A886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609C0-A4DE-4B2E-BBC1-271DA3E27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70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E6D44-3E66-41AB-9CFA-102BC5D6185E}" type="datetimeFigureOut">
              <a:rPr lang="ko-KR" altLang="en-US" smtClean="0"/>
              <a:pPr/>
              <a:t>2022-03-02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54945-5AEB-4507-97D1-D693A4D9D2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227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okorea.com/news/11768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62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E1521E-0E94-4F91-B416-9BC668BD40F7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4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62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E1521E-0E94-4F91-B416-9BC668BD40F7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23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62525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E1521E-0E94-4F91-B416-9BC668BD40F7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03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기술이 공개되어 있어 기술 파급이 쉬움</a:t>
            </a:r>
            <a:br>
              <a:rPr lang="ko-KR" altLang="en-US" dirty="0"/>
            </a:br>
            <a:r>
              <a:rPr lang="ko-KR" altLang="en-US" dirty="0"/>
              <a:t>  생태계 구축이 용이</a:t>
            </a:r>
            <a:br>
              <a:rPr lang="ko-KR" altLang="en-US" dirty="0"/>
            </a:br>
            <a:r>
              <a:rPr lang="ko-KR" altLang="en-US" dirty="0"/>
              <a:t>  비용적으로 부담 적음</a:t>
            </a:r>
            <a:br>
              <a:rPr lang="ko-KR" altLang="en-US" dirty="0"/>
            </a:br>
            <a:r>
              <a:rPr lang="ko-KR" altLang="en-US" dirty="0"/>
              <a:t>  빠른 서비스 구축 가능</a:t>
            </a:r>
          </a:p>
          <a:p>
            <a:r>
              <a:rPr lang="ko-KR" altLang="en-US" dirty="0"/>
              <a:t>  기술과 서비스 분리 가능</a:t>
            </a:r>
          </a:p>
          <a:p>
            <a:r>
              <a:rPr lang="ko-KR" altLang="en-US" dirty="0"/>
              <a:t>  적은 기술적인 오류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http://www.ciokorea.com/news/11768</a:t>
            </a:r>
            <a:r>
              <a:rPr lang="en-US" altLang="ko-KR" dirty="0"/>
              <a:t>: </a:t>
            </a:r>
            <a:r>
              <a:rPr lang="ko-KR" altLang="en-US" dirty="0"/>
              <a:t>낮은 소스 라인당 </a:t>
            </a:r>
            <a:r>
              <a:rPr lang="ko-KR" altLang="en-US" dirty="0" err="1"/>
              <a:t>오류율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E1521E-0E94-4F91-B416-9BC668BD40F7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38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0300C-A14E-6743-83CC-3C2092A0D9C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59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54945-5AEB-4507-97D1-D693A4D9D2C4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52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D5EB4-3448-47A4-8030-2EA3DF43FD8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0A56-F050-4DAC-9A55-D176FBA63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777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1030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간지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7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83598" y="3296395"/>
            <a:ext cx="4974402" cy="571500"/>
          </a:xfrm>
        </p:spPr>
        <p:txBody>
          <a:bodyPr lIns="91440" tIns="45720" rIns="91440" bIns="45720"/>
          <a:lstStyle>
            <a:lvl1pPr marL="0" indent="0" algn="ctr">
              <a:spcBef>
                <a:spcPct val="0"/>
              </a:spcBef>
              <a:buFont typeface="Arial" pitchFamily="34" charset="0"/>
              <a:buNone/>
              <a:defRPr kumimoji="1" lang="ko-KR" altLang="en-US" sz="1662" b="1" kern="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ko-KR" altLang="en-US" dirty="0"/>
              <a:t>부제목 영역</a:t>
            </a:r>
          </a:p>
        </p:txBody>
      </p:sp>
      <p:sp>
        <p:nvSpPr>
          <p:cNvPr id="5" name="제목 6"/>
          <p:cNvSpPr>
            <a:spLocks noGrp="1"/>
          </p:cNvSpPr>
          <p:nvPr>
            <p:ph type="title"/>
          </p:nvPr>
        </p:nvSpPr>
        <p:spPr>
          <a:xfrm>
            <a:off x="1883598" y="2324286"/>
            <a:ext cx="4974402" cy="918102"/>
          </a:xfrm>
          <a:prstGeom prst="rect">
            <a:avLst/>
          </a:prstGeom>
        </p:spPr>
        <p:txBody>
          <a:bodyPr anchor="ctr"/>
          <a:lstStyle>
            <a:lvl1pPr algn="ctr">
              <a:defRPr kumimoji="0" lang="ko-KR" altLang="en-US" sz="2492" b="1" kern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7" name="그림 3" descr="컴퓨터공학과내지_수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6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5257800" y="4869657"/>
            <a:ext cx="1600200" cy="273844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3271298E-D1E1-4208-AD65-B8A22E5B5B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2900" y="160530"/>
            <a:ext cx="6218448" cy="4905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42900" y="908035"/>
            <a:ext cx="6218448" cy="3715943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 2" pitchFamily="18" charset="2"/>
              <a:buChar char=""/>
              <a:tabLst/>
              <a:defRPr sz="1500" spc="-75" baseline="0">
                <a:latin typeface="+mn-ea"/>
                <a:ea typeface="+mn-ea"/>
              </a:defRPr>
            </a:lvl1pPr>
            <a:lvl2pPr marL="557213" marR="0" indent="-214313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60000"/>
              <a:buFont typeface="Wingdings 2" pitchFamily="18" charset="2"/>
              <a:buChar char=""/>
              <a:tabLst/>
              <a:defRPr kumimoji="0" lang="ko-KR" altLang="en-US" sz="13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2pPr>
            <a:lvl3pPr marL="8572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57000"/>
              <a:buFont typeface="Wingdings 2" pitchFamily="18" charset="2"/>
              <a:buChar char=""/>
              <a:tabLst/>
              <a:defRPr kumimoji="0" lang="ko-KR" altLang="en-US" sz="120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3pPr>
            <a:lvl4pPr marL="12001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FF"/>
              </a:buClr>
              <a:buSzPct val="55000"/>
              <a:buFont typeface="Wingdings 2" pitchFamily="18" charset="2"/>
              <a:buChar char=""/>
              <a:tabLst/>
              <a:defRPr kumimoji="0" lang="ko-KR" altLang="en-US" sz="10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4pPr>
            <a:lvl5pPr marL="15430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Pct val="50000"/>
              <a:buFont typeface="Wingdings 2" pitchFamily="18" charset="2"/>
              <a:buChar char=""/>
              <a:tabLst/>
              <a:defRPr kumimoji="0" lang="en-US" sz="10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5pPr>
          </a:lstStyle>
          <a:p>
            <a:pPr marL="257175" marR="0" lvl="0" indent="-257175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</a:p>
          <a:p>
            <a:pPr marL="557213" marR="0" lvl="1" indent="-214313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6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둘째 수준</a:t>
            </a:r>
          </a:p>
          <a:p>
            <a:pPr marL="857250" marR="0" lvl="2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57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셋째 수준</a:t>
            </a:r>
          </a:p>
          <a:p>
            <a:pPr marL="1200150" marR="0" lvl="3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FF"/>
              </a:buClr>
              <a:buSzPct val="55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넷째 수준</a:t>
            </a:r>
          </a:p>
          <a:p>
            <a:pPr marL="1543050" marR="0" lvl="4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Pct val="5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다섯째 수준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그림 3" descr="컴퓨터공학과내지_수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330030" y="210408"/>
            <a:ext cx="6527970" cy="34511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="1" i="0">
                <a:solidFill>
                  <a:schemeClr val="tx1"/>
                </a:solidFill>
                <a:latin typeface="+mn-lt"/>
                <a:ea typeface="맑은 고딕" pitchFamily="50" charset="-127"/>
                <a:cs typeface="Calibri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2901" y="757238"/>
            <a:ext cx="6182443" cy="4118768"/>
          </a:xfrm>
          <a:prstGeom prst="rect">
            <a:avLst/>
          </a:prstGeom>
        </p:spPr>
        <p:txBody>
          <a:bodyPr lIns="0" tIns="0" rIns="0" bIns="0" anchor="t"/>
          <a:lstStyle>
            <a:lvl1pPr>
              <a:buSzPct val="100000"/>
              <a:buFont typeface="Arial"/>
              <a:buChar char="•"/>
              <a:defRPr lang="en-GB" sz="2000" b="0" i="0" kern="1200" baseline="0" dirty="0" smtClean="0">
                <a:solidFill>
                  <a:schemeClr val="tx1"/>
                </a:solidFill>
                <a:latin typeface="+mn-lt"/>
                <a:ea typeface="맑은 고딕" pitchFamily="50" charset="-127"/>
                <a:cs typeface="Calibri" pitchFamily="34" charset="0"/>
              </a:defRPr>
            </a:lvl1pPr>
            <a:lvl2pPr>
              <a:defRPr sz="16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2pPr>
            <a:lvl3pPr marL="642938" indent="-128588">
              <a:buFont typeface="맑은 고딕" pitchFamily="50" charset="-127"/>
              <a:buChar char="–"/>
              <a:defRPr sz="2000" b="0" i="0">
                <a:solidFill>
                  <a:schemeClr val="tx1"/>
                </a:solidFill>
                <a:latin typeface="+mn-lt"/>
                <a:ea typeface="맑은 고딕" pitchFamily="50" charset="-127"/>
                <a:cs typeface="Calibri" pitchFamily="34" charset="0"/>
              </a:defRPr>
            </a:lvl3pPr>
            <a:lvl4pPr>
              <a:defRPr sz="16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4pPr>
            <a:lvl5pPr>
              <a:defRPr sz="16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5pPr>
          </a:lstStyle>
          <a:p>
            <a:pPr marL="285750" lvl="0" indent="-285750" algn="l" defTabSz="914400" rtl="0" eaLnBrk="1" latinLnBrk="1" hangingPunct="1">
              <a:spcBef>
                <a:spcPct val="20000"/>
              </a:spcBef>
              <a:buSzPct val="100000"/>
              <a:buFont typeface="Arial"/>
              <a:buChar char="•"/>
            </a:pPr>
            <a:r>
              <a:rPr lang="en-GB" dirty="0"/>
              <a:t>Click to edit Master text styles</a:t>
            </a:r>
          </a:p>
          <a:p>
            <a:pPr lvl="2"/>
            <a:r>
              <a:rPr lang="en-GB" dirty="0"/>
              <a:t> Second level</a:t>
            </a:r>
          </a:p>
          <a:p>
            <a:pPr lvl="3"/>
            <a:r>
              <a:rPr lang="en-GB" dirty="0"/>
              <a:t>Third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0658" y="627534"/>
            <a:ext cx="57786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330030" y="210408"/>
            <a:ext cx="5799270" cy="34511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400" b="1" i="0">
                <a:solidFill>
                  <a:schemeClr val="tx1"/>
                </a:solidFill>
                <a:latin typeface="+mn-lt"/>
                <a:ea typeface="맑은 고딕" pitchFamily="50" charset="-127"/>
                <a:cs typeface="Calibri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50658" y="627534"/>
            <a:ext cx="57786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199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5257800" y="4869657"/>
            <a:ext cx="1600200" cy="273844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3271298E-D1E1-4208-AD65-B8A22E5B5B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2900" y="160530"/>
            <a:ext cx="6218448" cy="4905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42900" y="908035"/>
            <a:ext cx="6218448" cy="3715943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 2" pitchFamily="18" charset="2"/>
              <a:buChar char=""/>
              <a:tabLst/>
              <a:defRPr sz="1500" spc="-75" baseline="0">
                <a:latin typeface="+mn-ea"/>
                <a:ea typeface="+mn-ea"/>
              </a:defRPr>
            </a:lvl1pPr>
            <a:lvl2pPr marL="557213" marR="0" indent="-214313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60000"/>
              <a:buFont typeface="Wingdings 2" pitchFamily="18" charset="2"/>
              <a:buChar char=""/>
              <a:tabLst/>
              <a:defRPr kumimoji="0" lang="ko-KR" altLang="en-US" sz="13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2pPr>
            <a:lvl3pPr marL="8572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57000"/>
              <a:buFont typeface="Wingdings 2" pitchFamily="18" charset="2"/>
              <a:buChar char=""/>
              <a:tabLst/>
              <a:defRPr kumimoji="0" lang="ko-KR" altLang="en-US" sz="120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3pPr>
            <a:lvl4pPr marL="12001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FF"/>
              </a:buClr>
              <a:buSzPct val="55000"/>
              <a:buFont typeface="Wingdings 2" pitchFamily="18" charset="2"/>
              <a:buChar char=""/>
              <a:tabLst/>
              <a:defRPr kumimoji="0" lang="ko-KR" altLang="en-US" sz="10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4pPr>
            <a:lvl5pPr marL="15430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Pct val="50000"/>
              <a:buFont typeface="Wingdings 2" pitchFamily="18" charset="2"/>
              <a:buChar char=""/>
              <a:tabLst/>
              <a:defRPr kumimoji="0" lang="en-US" sz="10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5pPr>
          </a:lstStyle>
          <a:p>
            <a:pPr marL="257175" marR="0" lvl="0" indent="-257175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</a:p>
          <a:p>
            <a:pPr marL="557213" marR="0" lvl="1" indent="-214313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6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둘째 수준</a:t>
            </a:r>
          </a:p>
          <a:p>
            <a:pPr marL="857250" marR="0" lvl="2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57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셋째 수준</a:t>
            </a:r>
          </a:p>
          <a:p>
            <a:pPr marL="1200150" marR="0" lvl="3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FF"/>
              </a:buClr>
              <a:buSzPct val="55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넷째 수준</a:t>
            </a:r>
          </a:p>
          <a:p>
            <a:pPr marL="1543050" marR="0" lvl="4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Pct val="5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다섯째 수준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그림 3" descr="컴퓨터공학과내지_수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1컴퓨터공학과062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  <p:pic>
        <p:nvPicPr>
          <p:cNvPr id="3" name="그림 2" descr="1컴퓨터공학과0620.JPG"/>
          <p:cNvPicPr>
            <a:picLocks noChangeAspect="1"/>
          </p:cNvPicPr>
          <p:nvPr userDrawn="1"/>
        </p:nvPicPr>
        <p:blipFill rotWithShape="1">
          <a:blip r:embed="rId2" cstate="print"/>
          <a:srcRect l="90805" t="39081" b="53716"/>
          <a:stretch/>
        </p:blipFill>
        <p:spPr>
          <a:xfrm>
            <a:off x="3104964" y="1925343"/>
            <a:ext cx="3753036" cy="567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직사각형 1"/>
          <p:cNvSpPr/>
          <p:nvPr userDrawn="1"/>
        </p:nvSpPr>
        <p:spPr bwMode="auto">
          <a:xfrm>
            <a:off x="3578317" y="4623978"/>
            <a:ext cx="1026114" cy="324036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24505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5257800" y="4869657"/>
            <a:ext cx="1600200" cy="273844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3271298E-D1E1-4208-AD65-B8A22E5B5B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2900" y="160530"/>
            <a:ext cx="6218448" cy="4905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42900" y="908035"/>
            <a:ext cx="6218448" cy="3715943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 2" pitchFamily="18" charset="2"/>
              <a:buChar char=""/>
              <a:tabLst/>
              <a:defRPr sz="1500" spc="-75" baseline="0">
                <a:latin typeface="+mn-ea"/>
                <a:ea typeface="+mn-ea"/>
              </a:defRPr>
            </a:lvl1pPr>
            <a:lvl2pPr marL="557213" marR="0" indent="-214313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60000"/>
              <a:buFont typeface="Wingdings 2" pitchFamily="18" charset="2"/>
              <a:buChar char=""/>
              <a:tabLst/>
              <a:defRPr kumimoji="0" lang="ko-KR" altLang="en-US" sz="13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2pPr>
            <a:lvl3pPr marL="8572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57000"/>
              <a:buFont typeface="Wingdings 2" pitchFamily="18" charset="2"/>
              <a:buChar char=""/>
              <a:tabLst/>
              <a:defRPr kumimoji="0" lang="ko-KR" altLang="en-US" sz="120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3pPr>
            <a:lvl4pPr marL="12001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FF"/>
              </a:buClr>
              <a:buSzPct val="55000"/>
              <a:buFont typeface="Wingdings 2" pitchFamily="18" charset="2"/>
              <a:buChar char=""/>
              <a:tabLst/>
              <a:defRPr kumimoji="0" lang="ko-KR" altLang="en-US" sz="10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4pPr>
            <a:lvl5pPr marL="15430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Pct val="50000"/>
              <a:buFont typeface="Wingdings 2" pitchFamily="18" charset="2"/>
              <a:buChar char=""/>
              <a:tabLst/>
              <a:defRPr kumimoji="0" lang="en-US" sz="10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5pPr>
          </a:lstStyle>
          <a:p>
            <a:pPr marL="257175" marR="0" lvl="0" indent="-257175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</a:p>
          <a:p>
            <a:pPr marL="557213" marR="0" lvl="1" indent="-214313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6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둘째 수준</a:t>
            </a:r>
          </a:p>
          <a:p>
            <a:pPr marL="857250" marR="0" lvl="2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57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셋째 수준</a:t>
            </a:r>
          </a:p>
          <a:p>
            <a:pPr marL="1200150" marR="0" lvl="3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FF"/>
              </a:buClr>
              <a:buSzPct val="55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넷째 수준</a:t>
            </a:r>
          </a:p>
          <a:p>
            <a:pPr marL="1543050" marR="0" lvl="4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Pct val="5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다섯째 수준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그림 3" descr="컴퓨터공학과내지_수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1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컴퓨터공학과내지_수정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fld id="{3271298E-D1E1-4208-AD65-B8A22E5B5B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28954" y="160530"/>
            <a:ext cx="4706280" cy="4905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42900" y="908035"/>
            <a:ext cx="6218448" cy="3715943"/>
          </a:xfrm>
          <a:prstGeom prst="rect">
            <a:avLst/>
          </a:prstGeom>
        </p:spPr>
        <p:txBody>
          <a:bodyPr/>
          <a:lstStyle>
            <a:lvl1pPr marL="257175" marR="0" indent="-257175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 2" pitchFamily="18" charset="2"/>
              <a:buChar char=""/>
              <a:tabLst/>
              <a:defRPr sz="1500" spc="-75" baseline="0">
                <a:latin typeface="+mn-ea"/>
                <a:ea typeface="+mn-ea"/>
              </a:defRPr>
            </a:lvl1pPr>
            <a:lvl2pPr marL="557213" marR="0" indent="-214313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60000"/>
              <a:buFont typeface="Wingdings 2" pitchFamily="18" charset="2"/>
              <a:buChar char=""/>
              <a:tabLst/>
              <a:defRPr kumimoji="0" lang="ko-KR" altLang="en-US" sz="13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2pPr>
            <a:lvl3pPr marL="8572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57000"/>
              <a:buFont typeface="Wingdings 2" pitchFamily="18" charset="2"/>
              <a:buChar char=""/>
              <a:tabLst/>
              <a:defRPr kumimoji="0" lang="ko-KR" altLang="en-US" sz="120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3pPr>
            <a:lvl4pPr marL="12001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FF"/>
              </a:buClr>
              <a:buSzPct val="55000"/>
              <a:buFont typeface="Wingdings 2" pitchFamily="18" charset="2"/>
              <a:buChar char=""/>
              <a:tabLst/>
              <a:defRPr kumimoji="0" lang="ko-KR" altLang="en-US" sz="10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4pPr>
            <a:lvl5pPr marL="1543050" marR="0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Pct val="50000"/>
              <a:buFont typeface="Wingdings 2" pitchFamily="18" charset="2"/>
              <a:buChar char=""/>
              <a:tabLst/>
              <a:defRPr kumimoji="0" lang="en-US" sz="1050" b="0" i="0" u="none" strike="noStrike" kern="1200" cap="none" spc="-75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</a:defRPr>
            </a:lvl5pPr>
          </a:lstStyle>
          <a:p>
            <a:pPr marL="257175" marR="0" lvl="0" indent="-257175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마스터 텍스트 스타일을 편집합니다</a:t>
            </a:r>
          </a:p>
          <a:p>
            <a:pPr marL="557213" marR="0" lvl="1" indent="-214313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FF"/>
              </a:buClr>
              <a:buSzPct val="6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둘째 수준</a:t>
            </a:r>
          </a:p>
          <a:p>
            <a:pPr marL="857250" marR="0" lvl="2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57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셋째 수준</a:t>
            </a:r>
          </a:p>
          <a:p>
            <a:pPr marL="1200150" marR="0" lvl="3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FF"/>
              </a:buClr>
              <a:buSzPct val="55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넷째 수준</a:t>
            </a:r>
          </a:p>
          <a:p>
            <a:pPr marL="1543050" marR="0" lvl="4" indent="-171450" algn="l" defTabSz="6858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SzPct val="50000"/>
              <a:buFont typeface="Wingdings 2" pitchFamily="18" charset="2"/>
              <a:buChar char="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다섯째 수준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02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B2BC-A7BD-46DC-BB12-A5C7D2C3C78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B06A7-491B-414E-AA2D-6F0DEF1FD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7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D5EB4-3448-47A4-8030-2EA3DF43FD8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0A56-F050-4DAC-9A55-D176FBA63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92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7" r:id="rId2"/>
    <p:sldLayoutId id="2147483673" r:id="rId3"/>
    <p:sldLayoutId id="2147483714" r:id="rId4"/>
    <p:sldLayoutId id="2147483736" r:id="rId5"/>
    <p:sldLayoutId id="2147483718" r:id="rId6"/>
    <p:sldLayoutId id="2147483720" r:id="rId7"/>
    <p:sldLayoutId id="2147483724" r:id="rId8"/>
    <p:sldLayoutId id="2147483732" r:id="rId9"/>
    <p:sldLayoutId id="2147483734" r:id="rId10"/>
    <p:sldLayoutId id="2147483735" r:id="rId11"/>
  </p:sldLayoutIdLst>
  <p:txStyles>
    <p:titleStyle>
      <a:lvl1pPr algn="l" defTabSz="514350" rtl="0" eaLnBrk="1" latinLnBrk="1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org/osd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org/osd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gif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gif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kimmin9642@dgu.ac.kr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aryanalysis.org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fossology.org/projects/fossology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codingeverybody/permalink/1178978255476042/" TargetMode="External"/><Relationship Id="rId2" Type="http://schemas.openxmlformats.org/officeDocument/2006/relationships/hyperlink" Target="https://sujinlee.me/entry-level-en-resu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devmode3/posts/1892029734174750/" TargetMode="External"/><Relationship Id="rId5" Type="http://schemas.openxmlformats.org/officeDocument/2006/relationships/hyperlink" Target="https://hl1itj.tistory.com/90" TargetMode="External"/><Relationship Id="rId4" Type="http://schemas.openxmlformats.org/officeDocument/2006/relationships/hyperlink" Target="https://parkscom.tistory.com/1167111262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ongang.co.kr/article/23695109#home" TargetMode="Externa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pseg.or.kr/pseg/osalm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pseg.or.kr/pseg/osalm" TargetMode="Externa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94274" y="3620638"/>
            <a:ext cx="129614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latin typeface="+mn-ea"/>
              </a:rPr>
              <a:t>2022. 2</a:t>
            </a:r>
            <a:r>
              <a:rPr lang="ko-KR" altLang="en-US" sz="1200" b="1" dirty="0">
                <a:latin typeface="+mn-ea"/>
              </a:rPr>
              <a:t>학기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6418" y="3967262"/>
            <a:ext cx="35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+mn-ea"/>
              </a:rPr>
              <a:t>김동호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37012" y="4675043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baseline="300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융합교육원</a:t>
            </a:r>
            <a:endParaRPr lang="ko-KR" altLang="en-US" sz="15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36210" y="1995686"/>
            <a:ext cx="365420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오픈소스</a:t>
            </a:r>
            <a:endParaRPr lang="en-US" altLang="ko-KR" sz="2400" b="1" dirty="0"/>
          </a:p>
          <a:p>
            <a:r>
              <a:rPr lang="ko-KR" altLang="en-US" sz="2400" b="1" dirty="0"/>
              <a:t>  </a:t>
            </a:r>
            <a:r>
              <a:rPr lang="en-US" sz="2400" b="1" dirty="0" err="1"/>
              <a:t>소프트웨어</a:t>
            </a:r>
            <a:r>
              <a:rPr lang="ko-KR" altLang="en-US" sz="2400" b="1" dirty="0"/>
              <a:t> 실습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4711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섹션1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53047" y="1109452"/>
            <a:ext cx="4050148" cy="5078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2700" b="1" cap="all" dirty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n-ea"/>
              </a:rPr>
              <a:t>OSS</a:t>
            </a:r>
            <a:endParaRPr lang="ko-KR" altLang="en-US" sz="2700" b="1" cap="all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138799" y="1619813"/>
            <a:ext cx="3564396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7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i.kinja-img.com/gawker-media/image/upload/s--pEKSmwzm--/c_scale,fl_progressive,q_80,w_800/14142288153251886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95" y="777089"/>
            <a:ext cx="3361299" cy="1844513"/>
          </a:xfrm>
          <a:prstGeom prst="rect">
            <a:avLst/>
          </a:prstGeom>
          <a:noFill/>
        </p:spPr>
      </p:pic>
      <p:pic>
        <p:nvPicPr>
          <p:cNvPr id="52228" name="Picture 4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0632" y="1674421"/>
            <a:ext cx="3788729" cy="1314689"/>
          </a:xfrm>
          <a:prstGeom prst="rect">
            <a:avLst/>
          </a:prstGeom>
          <a:noFill/>
        </p:spPr>
      </p:pic>
      <p:pic>
        <p:nvPicPr>
          <p:cNvPr id="52230" name="Picture 6" descr="http://assets.fontsinuse.com/static/use-media-items/19/18221/full-800x371/5670304e/Netflix_Web_Logo.png?resolution=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7898" y="2472046"/>
            <a:ext cx="3240360" cy="1502718"/>
          </a:xfrm>
          <a:prstGeom prst="rect">
            <a:avLst/>
          </a:prstGeom>
          <a:noFill/>
        </p:spPr>
      </p:pic>
      <p:pic>
        <p:nvPicPr>
          <p:cNvPr id="52232" name="Picture 8" descr="https://i.ytimg.com/vi/SWsFTvX9wNA/maxresdefaul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8852" y="2870861"/>
            <a:ext cx="2891398" cy="1627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14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i.kinja-img.com/gawker-media/image/upload/s--pEKSmwzm--/c_scale,fl_progressive,q_80,w_800/14142288153251886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95" y="777089"/>
            <a:ext cx="3361299" cy="1844513"/>
          </a:xfrm>
          <a:prstGeom prst="rect">
            <a:avLst/>
          </a:prstGeom>
          <a:noFill/>
        </p:spPr>
      </p:pic>
      <p:pic>
        <p:nvPicPr>
          <p:cNvPr id="52228" name="Picture 4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0632" y="1674421"/>
            <a:ext cx="3788729" cy="1314689"/>
          </a:xfrm>
          <a:prstGeom prst="rect">
            <a:avLst/>
          </a:prstGeom>
          <a:noFill/>
        </p:spPr>
      </p:pic>
      <p:pic>
        <p:nvPicPr>
          <p:cNvPr id="52230" name="Picture 6" descr="http://assets.fontsinuse.com/static/use-media-items/19/18221/full-800x371/5670304e/Netflix_Web_Logo.png?resolution=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7898" y="2472046"/>
            <a:ext cx="3240360" cy="1502718"/>
          </a:xfrm>
          <a:prstGeom prst="rect">
            <a:avLst/>
          </a:prstGeom>
          <a:noFill/>
        </p:spPr>
      </p:pic>
      <p:pic>
        <p:nvPicPr>
          <p:cNvPr id="52232" name="Picture 8" descr="https://i.ytimg.com/vi/SWsFTvX9wNA/maxresdefaul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78852" y="2870861"/>
            <a:ext cx="2891398" cy="1627069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1734043" y="876793"/>
            <a:ext cx="3689025" cy="3389916"/>
            <a:chOff x="2576736" y="980727"/>
            <a:chExt cx="5328592" cy="48965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0658" name="Picture 2" descr="다운로드, 성공적인, 진드기, 전문가, 인터넷, 사람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92760" y="980727"/>
              <a:ext cx="4896544" cy="489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직사각형 6"/>
            <p:cNvSpPr/>
            <p:nvPr/>
          </p:nvSpPr>
          <p:spPr bwMode="auto">
            <a:xfrm>
              <a:off x="2576736" y="3789040"/>
              <a:ext cx="5328592" cy="1538955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 latinLnBrk="0"/>
              <a:r>
                <a:rPr lang="ko-KR" altLang="en-US" sz="1938" b="1" kern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오픈소스 기반 성공 사례 </a:t>
              </a:r>
              <a:r>
                <a:rPr lang="en-US" altLang="ko-KR" sz="1938" b="1" kern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019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473431"/>
          </a:xfrm>
        </p:spPr>
        <p:txBody>
          <a:bodyPr/>
          <a:lstStyle/>
          <a:p>
            <a:r>
              <a:rPr lang="ko-KR" altLang="en-US" dirty="0"/>
              <a:t>오픈소스 기반 서비스 기업 사례</a:t>
            </a:r>
          </a:p>
        </p:txBody>
      </p:sp>
      <p:pic>
        <p:nvPicPr>
          <p:cNvPr id="52226" name="Picture 2" descr="http://i.kinja-img.com/gawker-media/image/upload/s--pEKSmwzm--/c_scale,fl_progressive,q_80,w_800/14142288153251886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96" y="777090"/>
            <a:ext cx="1217022" cy="667841"/>
          </a:xfrm>
          <a:prstGeom prst="rect">
            <a:avLst/>
          </a:prstGeom>
          <a:noFill/>
        </p:spPr>
      </p:pic>
      <p:pic>
        <p:nvPicPr>
          <p:cNvPr id="52228" name="Picture 4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9150" y="876793"/>
            <a:ext cx="1371781" cy="476008"/>
          </a:xfrm>
          <a:prstGeom prst="rect">
            <a:avLst/>
          </a:prstGeom>
          <a:noFill/>
        </p:spPr>
      </p:pic>
      <p:pic>
        <p:nvPicPr>
          <p:cNvPr id="52230" name="Picture 6" descr="http://assets.fontsinuse.com/static/use-media-items/19/18221/full-800x371/5670304e/Netflix_Web_Logo.png?resolution=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195" y="2848565"/>
            <a:ext cx="1173234" cy="544087"/>
          </a:xfrm>
          <a:prstGeom prst="rect">
            <a:avLst/>
          </a:prstGeom>
          <a:noFill/>
        </p:spPr>
      </p:pic>
      <p:pic>
        <p:nvPicPr>
          <p:cNvPr id="52232" name="Picture 8" descr="https://i.ytimg.com/vi/SWsFTvX9wNA/maxresdefaul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79148" y="2803543"/>
            <a:ext cx="1046886" cy="58911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379149" y="3392653"/>
            <a:ext cx="3140657" cy="972382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square" rtlCol="0">
            <a:spAutoFit/>
          </a:bodyPr>
          <a:lstStyle/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"S2 Graph, </a:t>
            </a: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아파치 재단의 오픈소스 인큐베이터 프로젝트에 채택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"</a:t>
            </a: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 err="1">
                <a:solidFill>
                  <a:srgbClr val="000000"/>
                </a:solidFill>
                <a:latin typeface="+mn-ea"/>
              </a:rPr>
              <a:t>MongoDB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69" kern="0" dirty="0" err="1">
                <a:solidFill>
                  <a:srgbClr val="000000"/>
                </a:solidFill>
                <a:latin typeface="+mn-ea"/>
              </a:rPr>
              <a:t>OpenSSL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969" kern="0" dirty="0" err="1">
                <a:solidFill>
                  <a:srgbClr val="000000"/>
                </a:solidFill>
                <a:latin typeface="+mn-ea"/>
              </a:rPr>
              <a:t>WebRTC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등 오픈소스를 활용하여 주요 서비스 개발</a:t>
            </a:r>
            <a:endParaRPr lang="en-US" altLang="ko-KR" sz="969" kern="0" dirty="0">
              <a:solidFill>
                <a:srgbClr val="000000"/>
              </a:solidFill>
              <a:latin typeface="+mn-ea"/>
            </a:endParaRP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endParaRPr lang="ko-KR" altLang="en-US" sz="969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195" y="1352801"/>
            <a:ext cx="3040953" cy="103201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square" rtlCol="0">
            <a:spAutoFit/>
          </a:bodyPr>
          <a:lstStyle/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세계 최대의 오픈소스 기업</a:t>
            </a:r>
            <a:endParaRPr lang="en-US" altLang="ko-KR" sz="969" kern="0" dirty="0">
              <a:solidFill>
                <a:srgbClr val="000000"/>
              </a:solidFill>
              <a:latin typeface="+mn-ea"/>
            </a:endParaRP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900</a:t>
            </a: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여 개 프로젝트로 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2,000</a:t>
            </a: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만 라인 소스 공개</a:t>
            </a:r>
            <a:endParaRPr lang="en-US" altLang="ko-KR" sz="969" kern="0" dirty="0">
              <a:solidFill>
                <a:srgbClr val="000000"/>
              </a:solidFill>
              <a:latin typeface="+mn-ea"/>
            </a:endParaRP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Android</a:t>
            </a: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Chromium</a:t>
            </a: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GWT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9149" y="1352801"/>
            <a:ext cx="3140657" cy="1032014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square" rtlCol="0">
            <a:spAutoFit/>
          </a:bodyPr>
          <a:lstStyle/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200</a:t>
            </a: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여 개 오픈소스 프로젝트 제공</a:t>
            </a:r>
            <a:endParaRPr lang="en-US" altLang="ko-KR" sz="969" kern="0" dirty="0">
              <a:solidFill>
                <a:srgbClr val="000000"/>
              </a:solidFill>
              <a:latin typeface="+mn-ea"/>
            </a:endParaRP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1,000</a:t>
            </a: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만 라인 소스 공개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(2014/06 </a:t>
            </a: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현재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React</a:t>
            </a: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 err="1">
                <a:solidFill>
                  <a:srgbClr val="000000"/>
                </a:solidFill>
                <a:latin typeface="+mn-ea"/>
              </a:rPr>
              <a:t>Hbase</a:t>
            </a:r>
            <a:endParaRPr lang="en-US" altLang="ko-KR" sz="969" kern="0" dirty="0">
              <a:solidFill>
                <a:srgbClr val="000000"/>
              </a:solidFill>
              <a:latin typeface="+mn-ea"/>
            </a:endParaRP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 err="1">
                <a:solidFill>
                  <a:srgbClr val="000000"/>
                </a:solidFill>
                <a:latin typeface="+mn-ea"/>
              </a:rPr>
              <a:t>WebScaleSQL</a:t>
            </a:r>
            <a:endParaRPr lang="en-US" altLang="ko-KR" sz="969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8195" y="3392653"/>
            <a:ext cx="3040953" cy="1002197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square" rtlCol="0">
            <a:spAutoFit/>
          </a:bodyPr>
          <a:lstStyle/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 err="1">
                <a:solidFill>
                  <a:srgbClr val="000000"/>
                </a:solidFill>
                <a:latin typeface="+mn-ea"/>
              </a:rPr>
              <a:t>BigData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개발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969" kern="0" dirty="0" err="1">
                <a:solidFill>
                  <a:srgbClr val="000000"/>
                </a:solidFill>
                <a:latin typeface="+mn-ea"/>
              </a:rPr>
              <a:t>빌드</a:t>
            </a: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969" kern="0" dirty="0">
                <a:solidFill>
                  <a:srgbClr val="000000"/>
                </a:solidFill>
                <a:latin typeface="+mn-ea"/>
              </a:rPr>
              <a:t>데이터 저장소 등의 분야에서 수 십여 개 프로젝트 제공</a:t>
            </a:r>
            <a:endParaRPr lang="en-US" altLang="ko-KR" sz="969" kern="0" dirty="0">
              <a:solidFill>
                <a:srgbClr val="000000"/>
              </a:solidFill>
              <a:latin typeface="+mn-ea"/>
            </a:endParaRP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Lipstick</a:t>
            </a: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>
                <a:solidFill>
                  <a:srgbClr val="000000"/>
                </a:solidFill>
                <a:latin typeface="+mn-ea"/>
              </a:rPr>
              <a:t>Nebula</a:t>
            </a: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Font typeface="Arial" pitchFamily="34" charset="0"/>
              <a:buChar char="•"/>
            </a:pPr>
            <a:r>
              <a:rPr lang="en-US" altLang="ko-KR" sz="969" kern="0" dirty="0" err="1">
                <a:solidFill>
                  <a:srgbClr val="000000"/>
                </a:solidFill>
                <a:latin typeface="+mn-ea"/>
              </a:rPr>
              <a:t>RxJS</a:t>
            </a:r>
            <a:endParaRPr lang="en-US" altLang="ko-KR" sz="969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42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281682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오픈소스란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218" name="Picture 2" descr="http://www.leadcommerce.com/flex/assets/content/f1/77/3/7/37/opensource-ecommerce-software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386"/>
            <a:ext cx="6870805" cy="42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7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leadcommerce.com/flex/assets/content/f1/77/3/7/37/opensource-ecommerce-software.jp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386"/>
            <a:ext cx="6870805" cy="42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677386"/>
            <a:ext cx="6870805" cy="42682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endParaRPr lang="ko-KR" altLang="en-US" sz="831" kern="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188640" y="2372342"/>
            <a:ext cx="6480720" cy="229317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특정 라이선스에 따라 소프트웨어의 소스 코드가 공개되어 있음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일반적으로 오픈소스 소프트웨어에 대한 코드를 자유롭게 열람하거나 사용</a:t>
            </a:r>
            <a:r>
              <a:rPr lang="en-US" altLang="ko-KR" dirty="0"/>
              <a:t>, </a:t>
            </a:r>
            <a:r>
              <a:rPr lang="ko-KR" altLang="en-US" dirty="0"/>
              <a:t>복사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개작 및 재 배포의 권한</a:t>
            </a:r>
            <a:r>
              <a:rPr lang="en-US" altLang="ko-KR" dirty="0"/>
              <a:t>("</a:t>
            </a:r>
            <a:r>
              <a:rPr lang="ko-KR" altLang="en-US" dirty="0"/>
              <a:t>자유</a:t>
            </a:r>
            <a:r>
              <a:rPr lang="en-US" altLang="ko-KR" dirty="0"/>
              <a:t>", Freedom)</a:t>
            </a:r>
            <a:r>
              <a:rPr lang="ko-KR" altLang="en-US" dirty="0"/>
              <a:t>을 부여 받음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Linux</a:t>
            </a:r>
            <a:r>
              <a:rPr lang="ko-KR" altLang="en-US" dirty="0"/>
              <a:t> 운영체제가 대표적인 오픈소스 사례로</a:t>
            </a:r>
            <a:r>
              <a:rPr lang="en-US" altLang="ko-KR" dirty="0"/>
              <a:t>,</a:t>
            </a:r>
            <a:r>
              <a:rPr lang="ko-KR" altLang="en-US" dirty="0"/>
              <a:t> 누구나 무료로 이용할 수 있으며 공개된 코드를 기반으로 프로그램을 마음대로 변형 할 수 있음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 err="1"/>
              <a:t>오픈소스는</a:t>
            </a:r>
            <a:r>
              <a:rPr lang="ko-KR" altLang="en-US" dirty="0"/>
              <a:t> 소프트웨어뿐 아니라 하드웨어에도 적용 됨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사용 시</a:t>
            </a:r>
            <a:r>
              <a:rPr lang="en-US" altLang="ko-KR" dirty="0"/>
              <a:t>,</a:t>
            </a:r>
            <a:r>
              <a:rPr lang="ko-KR" altLang="en-US" dirty="0"/>
              <a:t> 원 제작자의 권리를 지키는 것도 중요 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오픈소스란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5" name="Rounded Rectangle 45"/>
          <p:cNvSpPr/>
          <p:nvPr/>
        </p:nvSpPr>
        <p:spPr>
          <a:xfrm>
            <a:off x="189036" y="876793"/>
            <a:ext cx="6480325" cy="1246292"/>
          </a:xfrm>
          <a:prstGeom prst="roundRect">
            <a:avLst>
              <a:gd name="adj" fmla="val 2752"/>
            </a:avLst>
          </a:prstGeom>
          <a:noFill/>
          <a:ln w="19050">
            <a:solidFill>
              <a:srgbClr val="5E8B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46" b="1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[</a:t>
            </a:r>
            <a:r>
              <a:rPr lang="ko-KR" altLang="en-US" sz="1246" b="1" dirty="0" err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위키피디아</a:t>
            </a:r>
            <a:r>
              <a:rPr lang="en-US" altLang="ko-KR" sz="1246" b="1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]</a:t>
            </a:r>
          </a:p>
          <a:p>
            <a:endParaRPr lang="en-US" altLang="ko-KR" sz="1108" dirty="0">
              <a:solidFill>
                <a:schemeClr val="tx1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오픈 소스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(open source)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는 소프트웨어 혹은 하드웨어의 제작자의 권리를 지키면서 소스 코드를 누구나 열람할 수 있도록 한 소프트웨어 혹은 오픈 소스 라이선스에 준하는 모든 통칭을 일컫는다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 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어원에 대해서는 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History of the OSI 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자료에 따르면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, 1998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년 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월 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3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일에 </a:t>
            </a:r>
            <a:r>
              <a:rPr lang="ko-KR" altLang="en-US" sz="1108" dirty="0" err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넷스케이프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브라우저의 원시 코드에 대해 어떠한 형태로 공개할까 하는 전략회의에서 붙여진 새로운 용어라고 설명되어 있다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490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b="1" dirty="0"/>
              <a:t>자유로운 </a:t>
            </a:r>
            <a:r>
              <a:rPr lang="ko-KR" altLang="en-US" b="1" dirty="0" err="1"/>
              <a:t>재배포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dirty="0" err="1"/>
              <a:t>라이센스는</a:t>
            </a:r>
            <a:r>
              <a:rPr lang="ko-KR" altLang="en-US" dirty="0"/>
              <a:t> 여러 다른 소스들의 프로그램을 포함하고 있는 집합적 소프트웨어 </a:t>
            </a:r>
            <a:r>
              <a:rPr lang="ko-KR" altLang="en-US" dirty="0" err="1"/>
              <a:t>배포판의</a:t>
            </a:r>
            <a:r>
              <a:rPr lang="ko-KR" altLang="en-US" dirty="0"/>
              <a:t> 컴포넌트로서 소프트웨어의 판매나 기부에 대해서 그 어떤 누구도 배제되어서는 안 된다</a:t>
            </a:r>
            <a:r>
              <a:rPr lang="en-US" altLang="ko-KR" dirty="0"/>
              <a:t>. </a:t>
            </a:r>
            <a:r>
              <a:rPr lang="ko-KR" altLang="en-US" dirty="0"/>
              <a:t>라이선스는 로열티 또는 판매 비용이 없다</a:t>
            </a:r>
            <a:r>
              <a:rPr lang="en-US" altLang="ko-KR" dirty="0"/>
              <a:t>.</a:t>
            </a:r>
          </a:p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ko-KR" b="1" dirty="0"/>
          </a:p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ko-KR" b="1" dirty="0"/>
              <a:t>소스 코드</a:t>
            </a:r>
            <a:endParaRPr lang="en-US" altLang="ko-KR" b="1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프로그램에는 소스 코드가 포함되어 있어야 하며 소스 코드 형태와 컴파일이 완료된 형태로 배포될 수 있어야 한다</a:t>
            </a:r>
            <a:r>
              <a:rPr lang="en-US" altLang="ko-KR" dirty="0"/>
              <a:t>. </a:t>
            </a:r>
            <a:r>
              <a:rPr lang="ko-KR" altLang="en-US" dirty="0"/>
              <a:t>특정 형태의 제품이 소스 코드로 배포되지 않으면 소스 코드를 구매해야 하며 인터넷을 통해 무료로 다운로드 해야 한다</a:t>
            </a:r>
            <a:r>
              <a:rPr lang="en-US" altLang="ko-KR" dirty="0"/>
              <a:t>. </a:t>
            </a:r>
            <a:r>
              <a:rPr lang="ko-KR" altLang="en-US" dirty="0"/>
              <a:t>소스 코드는 프로그래머가 프로그램을 변경하기에 좋은 형식이다</a:t>
            </a:r>
            <a:r>
              <a:rPr lang="en-US" altLang="ko-KR" dirty="0"/>
              <a:t>. </a:t>
            </a:r>
            <a:r>
              <a:rPr lang="ko-KR" altLang="en-US" dirty="0"/>
              <a:t>알아보기 힘든 소스 코드는 사용될 수 없다</a:t>
            </a:r>
            <a:r>
              <a:rPr lang="en-US" altLang="ko-KR" dirty="0"/>
              <a:t>. </a:t>
            </a:r>
            <a:r>
              <a:rPr lang="ko-KR" altLang="en-US" dirty="0"/>
              <a:t>프리프로세서</a:t>
            </a:r>
            <a:r>
              <a:rPr lang="en-US" altLang="ko-KR" dirty="0"/>
              <a:t>(preprocessor)</a:t>
            </a:r>
            <a:r>
              <a:rPr lang="ko-KR" altLang="en-US" dirty="0"/>
              <a:t>의 아웃풋 또는 트랜슬레이터 같은 중간 형태도 사용될 수 없다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ko-KR" b="1" dirty="0"/>
          </a:p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ko-KR" b="1" dirty="0"/>
              <a:t>파생 작업</a:t>
            </a:r>
            <a:r>
              <a:rPr lang="en-US" altLang="ko-KR" b="1" dirty="0"/>
              <a:t>(Derived work)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ko-KR" dirty="0"/>
              <a:t>라이선스는 변경과 파생 작업이 가능해야 한다</a:t>
            </a:r>
            <a:r>
              <a:rPr lang="en-US" altLang="ko-KR" dirty="0"/>
              <a:t>. </a:t>
            </a:r>
            <a:r>
              <a:rPr lang="ko-KR" altLang="ko-KR" dirty="0"/>
              <a:t>원래의 소프트웨어 라이선스와 같은 조건 하에 배포되어야 한다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ko-KR" altLang="en-US" dirty="0"/>
          </a:p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ko-KR" b="1" dirty="0"/>
              <a:t>소스 코드의 </a:t>
            </a:r>
            <a:r>
              <a:rPr lang="ko-KR" altLang="ko-KR" b="1" dirty="0" err="1"/>
              <a:t>무결성</a:t>
            </a:r>
            <a:endParaRPr lang="en-US" altLang="ko-KR" b="1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ko-KR" dirty="0"/>
              <a:t>구현 시 프로그램을 변경할 목적으로 소스 코드와 함께</a:t>
            </a:r>
            <a:r>
              <a:rPr lang="en-US" altLang="ko-KR" dirty="0"/>
              <a:t> "</a:t>
            </a:r>
            <a:r>
              <a:rPr lang="ko-KR" altLang="ko-KR" dirty="0"/>
              <a:t>패치 파일</a:t>
            </a:r>
            <a:r>
              <a:rPr lang="en-US" altLang="ko-KR" dirty="0"/>
              <a:t>"</a:t>
            </a:r>
            <a:r>
              <a:rPr lang="ko-KR" altLang="ko-KR" dirty="0"/>
              <a:t>의 배포를 허용하는 경우에만</a:t>
            </a:r>
            <a:r>
              <a:rPr lang="en-US" altLang="ko-KR" dirty="0"/>
              <a:t>, </a:t>
            </a:r>
            <a:r>
              <a:rPr lang="ko-KR" altLang="ko-KR" dirty="0"/>
              <a:t>라이선스는 소스 코드가 변경된 형태로 배포되는 것을 제한한다</a:t>
            </a:r>
            <a:r>
              <a:rPr lang="en-US" altLang="ko-KR" dirty="0"/>
              <a:t>. </a:t>
            </a:r>
            <a:r>
              <a:rPr lang="ko-KR" altLang="ko-KR" dirty="0"/>
              <a:t>라이선스는 변경된 소스 코드에서 구현된 소프트웨어의 배포를 허용해야 한다</a:t>
            </a:r>
            <a:r>
              <a:rPr lang="en-US" altLang="ko-KR" dirty="0"/>
              <a:t>. </a:t>
            </a:r>
            <a:r>
              <a:rPr lang="ko-KR" altLang="ko-KR" dirty="0"/>
              <a:t>라이선스는 파생 작업</a:t>
            </a:r>
            <a:r>
              <a:rPr lang="en-US" altLang="ko-KR" dirty="0"/>
              <a:t>(derived work)</a:t>
            </a:r>
            <a:r>
              <a:rPr lang="ko-KR" altLang="ko-KR" dirty="0"/>
              <a:t>을 통해 다른 이름 또는 다른 버전을 만들어야 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ko-KR" altLang="en-US" dirty="0"/>
          </a:p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ko-KR" b="1" dirty="0"/>
              <a:t>개인 또는 그룹의 평등</a:t>
            </a:r>
            <a:endParaRPr lang="en-US" altLang="ko-KR" b="1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ko-KR" dirty="0"/>
              <a:t>라이선스는 어떤 개인이나 그룹에 차별을 두어서는 안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OSI(Open Source Initiative)</a:t>
            </a:r>
            <a:r>
              <a:rPr lang="ko-KR" altLang="en-US" dirty="0"/>
              <a:t>의 오픈소스 조건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299" y="4645681"/>
            <a:ext cx="1462260" cy="197811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</a:t>
            </a: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hlinkClick r:id="rId2"/>
              </a:rPr>
              <a:t>https://opensource.org/osd</a:t>
            </a: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ko-KR" altLang="en-US" sz="623" kern="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66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ko-KR" altLang="ko-KR" sz="1108" b="1" dirty="0"/>
              <a:t>분야에 대한 평등</a:t>
            </a:r>
            <a:endParaRPr lang="en-US" altLang="ko-KR" sz="1108" b="1" dirty="0"/>
          </a:p>
          <a:p>
            <a:pPr marL="593474" lvl="1" indent="-316520">
              <a:lnSpc>
                <a:spcPct val="120000"/>
              </a:lnSpc>
              <a:spcBef>
                <a:spcPts val="0"/>
              </a:spcBef>
            </a:pPr>
            <a:r>
              <a:rPr lang="ko-KR" altLang="ko-KR" sz="969" dirty="0"/>
              <a:t>라이선스는 특정 분야에서 프로그램을 사용하는 것에 대해 제한을 두어서는 </a:t>
            </a:r>
            <a:r>
              <a:rPr lang="ko-KR" altLang="ko-KR" sz="969" dirty="0" err="1"/>
              <a:t>안된다</a:t>
            </a:r>
            <a:r>
              <a:rPr lang="en-US" altLang="ko-KR" sz="969" dirty="0"/>
              <a:t>. </a:t>
            </a:r>
            <a:r>
              <a:rPr lang="ko-KR" altLang="ko-KR" sz="969" dirty="0"/>
              <a:t>예를 들어</a:t>
            </a:r>
            <a:r>
              <a:rPr lang="en-US" altLang="ko-KR" sz="969" dirty="0"/>
              <a:t>, </a:t>
            </a:r>
            <a:r>
              <a:rPr lang="ko-KR" altLang="ko-KR" sz="969" dirty="0"/>
              <a:t>프로그램은 비즈니스 또는 유전공학 연구 분야에서 사용될 수 있다</a:t>
            </a:r>
            <a:r>
              <a:rPr lang="en-US" altLang="ko-KR" sz="969" dirty="0"/>
              <a:t>.</a:t>
            </a:r>
            <a:endParaRPr lang="ko-KR" altLang="ko-KR" sz="969" dirty="0"/>
          </a:p>
          <a:p>
            <a:pPr marL="593474" lvl="1" indent="-316520">
              <a:lnSpc>
                <a:spcPct val="120000"/>
              </a:lnSpc>
              <a:spcBef>
                <a:spcPts val="0"/>
              </a:spcBef>
            </a:pPr>
            <a:endParaRPr lang="en-US" altLang="ko-KR" sz="969" b="1" dirty="0"/>
          </a:p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ko-KR" altLang="ko-KR" sz="1108" b="1" dirty="0"/>
              <a:t>라이선스 배포</a:t>
            </a:r>
            <a:r>
              <a:rPr lang="en-US" altLang="ko-KR" sz="1108" dirty="0"/>
              <a:t> </a:t>
            </a:r>
          </a:p>
          <a:p>
            <a:pPr marL="593474" lvl="1" indent="-316520">
              <a:lnSpc>
                <a:spcPct val="120000"/>
              </a:lnSpc>
              <a:spcBef>
                <a:spcPts val="0"/>
              </a:spcBef>
            </a:pPr>
            <a:r>
              <a:rPr lang="ko-KR" altLang="ko-KR" sz="969" dirty="0"/>
              <a:t>프로그램에 대한 권한은 프로그램이 </a:t>
            </a:r>
            <a:r>
              <a:rPr lang="ko-KR" altLang="ko-KR" sz="969" dirty="0" err="1"/>
              <a:t>재배포</a:t>
            </a:r>
            <a:r>
              <a:rPr lang="ko-KR" altLang="ko-KR" sz="969" dirty="0"/>
              <a:t> 된 모든 곳에 적용되어야 한다</a:t>
            </a:r>
            <a:r>
              <a:rPr lang="en-US" altLang="ko-KR" sz="969" dirty="0"/>
              <a:t>. </a:t>
            </a:r>
            <a:r>
              <a:rPr lang="ko-KR" altLang="ko-KR" sz="969" dirty="0"/>
              <a:t>추가 라이선스를 발행할 필요가 없다</a:t>
            </a:r>
            <a:r>
              <a:rPr lang="en-US" altLang="ko-KR" sz="969" dirty="0"/>
              <a:t>.</a:t>
            </a:r>
          </a:p>
          <a:p>
            <a:pPr marL="593474" lvl="1" indent="-316520">
              <a:lnSpc>
                <a:spcPct val="120000"/>
              </a:lnSpc>
              <a:spcBef>
                <a:spcPts val="0"/>
              </a:spcBef>
            </a:pPr>
            <a:endParaRPr lang="en-US" altLang="ko-KR" sz="969" dirty="0"/>
          </a:p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ko-KR" altLang="ko-KR" sz="1108" b="1" dirty="0"/>
              <a:t>제품 </a:t>
            </a:r>
            <a:r>
              <a:rPr lang="ko-KR" altLang="ko-KR" sz="1108" b="1" dirty="0" err="1"/>
              <a:t>스</a:t>
            </a:r>
            <a:r>
              <a:rPr lang="ko-KR" altLang="en-US" sz="1108" b="1" dirty="0" err="1"/>
              <a:t>펙</a:t>
            </a:r>
            <a:r>
              <a:rPr lang="ko-KR" altLang="ko-KR" sz="1108" b="1" dirty="0" err="1"/>
              <a:t>에</a:t>
            </a:r>
            <a:r>
              <a:rPr lang="ko-KR" altLang="ko-KR" sz="1108" b="1" dirty="0"/>
              <a:t> 따른 라이선스</a:t>
            </a:r>
            <a:r>
              <a:rPr lang="en-US" altLang="ko-KR" sz="1108" dirty="0"/>
              <a:t> </a:t>
            </a:r>
          </a:p>
          <a:p>
            <a:pPr marL="593474" lvl="1" indent="-316520">
              <a:lnSpc>
                <a:spcPct val="120000"/>
              </a:lnSpc>
              <a:spcBef>
                <a:spcPts val="0"/>
              </a:spcBef>
            </a:pPr>
            <a:r>
              <a:rPr lang="ko-KR" altLang="ko-KR" sz="969" dirty="0"/>
              <a:t>프로그램에 대한 권한은 특정 소프트웨어 </a:t>
            </a:r>
            <a:r>
              <a:rPr lang="ko-KR" altLang="ko-KR" sz="969" dirty="0" err="1"/>
              <a:t>배포판의</a:t>
            </a:r>
            <a:r>
              <a:rPr lang="ko-KR" altLang="ko-KR" sz="969" dirty="0"/>
              <a:t> 프로그램의 일부에 해당하지 않는다</a:t>
            </a:r>
            <a:r>
              <a:rPr lang="en-US" altLang="ko-KR" sz="969" dirty="0"/>
              <a:t>. </a:t>
            </a:r>
            <a:r>
              <a:rPr lang="ko-KR" altLang="ko-KR" sz="969" dirty="0"/>
              <a:t>프로그램이 그 </a:t>
            </a:r>
            <a:r>
              <a:rPr lang="ko-KR" altLang="ko-KR" sz="969" dirty="0" err="1"/>
              <a:t>배포판에서</a:t>
            </a:r>
            <a:r>
              <a:rPr lang="ko-KR" altLang="ko-KR" sz="969" dirty="0"/>
              <a:t> 추출되었고</a:t>
            </a:r>
            <a:r>
              <a:rPr lang="en-US" altLang="ko-KR" sz="969" dirty="0"/>
              <a:t>, </a:t>
            </a:r>
            <a:r>
              <a:rPr lang="ko-KR" altLang="ko-KR" sz="969" dirty="0"/>
              <a:t>그 프로그램의 라이선스의 조건 하에 사용 및 배포된다면 </a:t>
            </a:r>
            <a:r>
              <a:rPr lang="ko-KR" altLang="ko-KR" sz="969" dirty="0" err="1"/>
              <a:t>재배포된</a:t>
            </a:r>
            <a:r>
              <a:rPr lang="ko-KR" altLang="ko-KR" sz="969" dirty="0"/>
              <a:t> 프로그램을 사용하는 모든 당사자들은 원래의 소프트웨어 </a:t>
            </a:r>
            <a:r>
              <a:rPr lang="ko-KR" altLang="ko-KR" sz="969" dirty="0" err="1"/>
              <a:t>배포판에서</a:t>
            </a:r>
            <a:r>
              <a:rPr lang="ko-KR" altLang="ko-KR" sz="969" dirty="0"/>
              <a:t> 허용된 것과 같은 권한을 갖게 된다</a:t>
            </a:r>
            <a:r>
              <a:rPr lang="en-US" altLang="ko-KR" sz="969" dirty="0"/>
              <a:t>.</a:t>
            </a:r>
          </a:p>
          <a:p>
            <a:pPr marL="593474" lvl="1" indent="-316520">
              <a:lnSpc>
                <a:spcPct val="120000"/>
              </a:lnSpc>
              <a:spcBef>
                <a:spcPts val="0"/>
              </a:spcBef>
            </a:pPr>
            <a:endParaRPr lang="en-US" altLang="ko-KR" sz="969" dirty="0"/>
          </a:p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ko-KR" altLang="ko-KR" sz="1108" b="1" dirty="0"/>
              <a:t>라이선스는 다른 소프트웨어를 제한하지 않는다</a:t>
            </a:r>
            <a:endParaRPr lang="en-US" altLang="ko-KR" sz="1108" b="1" dirty="0"/>
          </a:p>
          <a:p>
            <a:pPr marL="593474" lvl="1" indent="-316520">
              <a:lnSpc>
                <a:spcPct val="120000"/>
              </a:lnSpc>
              <a:spcBef>
                <a:spcPts val="0"/>
              </a:spcBef>
            </a:pPr>
            <a:r>
              <a:rPr lang="ko-KR" altLang="ko-KR" sz="969" dirty="0"/>
              <a:t>라이선스는 라이선스를 받은 소프트웨어와 함께 배포된 다른 소프트웨어에 제약 사항을 두어서는 </a:t>
            </a:r>
            <a:r>
              <a:rPr lang="ko-KR" altLang="ko-KR" sz="969" dirty="0" err="1"/>
              <a:t>안된다</a:t>
            </a:r>
            <a:r>
              <a:rPr lang="en-US" altLang="ko-KR" sz="969" dirty="0"/>
              <a:t>. </a:t>
            </a:r>
            <a:r>
              <a:rPr lang="ko-KR" altLang="ko-KR" sz="969" dirty="0"/>
              <a:t>예를 들어</a:t>
            </a:r>
            <a:r>
              <a:rPr lang="en-US" altLang="ko-KR" sz="969" dirty="0"/>
              <a:t>, </a:t>
            </a:r>
            <a:r>
              <a:rPr lang="ko-KR" altLang="ko-KR" sz="969" dirty="0"/>
              <a:t>같은 미디어에 배포된 모든 다른 프로그램들이 오픈 소스 소프트웨어가 될 필요는 없다</a:t>
            </a:r>
            <a:r>
              <a:rPr lang="en-US" altLang="ko-KR" sz="969" dirty="0"/>
              <a:t>.</a:t>
            </a:r>
          </a:p>
          <a:p>
            <a:pPr marL="593474" lvl="1" indent="-316520">
              <a:lnSpc>
                <a:spcPct val="120000"/>
              </a:lnSpc>
              <a:spcBef>
                <a:spcPts val="0"/>
              </a:spcBef>
            </a:pPr>
            <a:endParaRPr lang="en-US" altLang="ko-KR" sz="969" b="1" dirty="0"/>
          </a:p>
          <a:p>
            <a:pPr marL="316520" indent="-316520">
              <a:lnSpc>
                <a:spcPct val="120000"/>
              </a:lnSpc>
              <a:spcBef>
                <a:spcPts val="0"/>
              </a:spcBef>
              <a:buFont typeface="+mj-lt"/>
              <a:buAutoNum type="arabicPeriod" startAt="6"/>
            </a:pPr>
            <a:r>
              <a:rPr lang="ko-KR" altLang="ko-KR" sz="1108" b="1" dirty="0"/>
              <a:t>라이선스는 기술 중립적이어야 한다</a:t>
            </a:r>
            <a:endParaRPr lang="en-US" altLang="ko-KR" sz="1108" b="1" dirty="0"/>
          </a:p>
          <a:p>
            <a:pPr marL="593474" lvl="1" indent="-316520">
              <a:lnSpc>
                <a:spcPct val="120000"/>
              </a:lnSpc>
              <a:spcBef>
                <a:spcPts val="0"/>
              </a:spcBef>
            </a:pPr>
            <a:r>
              <a:rPr lang="ko-KR" altLang="ko-KR" sz="969" dirty="0"/>
              <a:t>라이선스는 기술이나 인터페이스 스타일을 한정해서는 </a:t>
            </a:r>
            <a:r>
              <a:rPr lang="ko-KR" altLang="ko-KR" sz="969" dirty="0" err="1"/>
              <a:t>안된다</a:t>
            </a:r>
            <a:r>
              <a:rPr lang="en-US" altLang="ko-KR" sz="969" dirty="0"/>
              <a:t>.</a:t>
            </a:r>
            <a:endParaRPr lang="ko-KR" altLang="en-US" sz="969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OSI(Open Source Initiative)</a:t>
            </a:r>
            <a:r>
              <a:rPr lang="ko-KR" altLang="en-US" dirty="0"/>
              <a:t> 오픈소스 조건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299" y="4645681"/>
            <a:ext cx="1462260" cy="197811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</a:t>
            </a: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hlinkClick r:id="rId2"/>
              </a:rPr>
              <a:t>https://opensource.org/osd</a:t>
            </a: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ko-KR" altLang="en-US" sz="623" kern="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584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/>
              <a:t>역사에서 오픈소스</a:t>
            </a:r>
          </a:p>
        </p:txBody>
      </p:sp>
    </p:spTree>
    <p:extLst>
      <p:ext uri="{BB962C8B-B14F-4D97-AF65-F5344CB8AC3E}">
        <p14:creationId xmlns:p14="http://schemas.microsoft.com/office/powerpoint/2010/main" val="176674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1960</a:t>
            </a:r>
            <a:r>
              <a:rPr lang="ko-KR" altLang="en-US" dirty="0"/>
              <a:t>년대</a:t>
            </a:r>
            <a:endParaRPr lang="en-US" altLang="ko-KR" dirty="0"/>
          </a:p>
          <a:p>
            <a:pPr lvl="1"/>
            <a:r>
              <a:rPr lang="ko-KR" altLang="en-US" dirty="0"/>
              <a:t>하드웨어 판매 중심</a:t>
            </a:r>
            <a:endParaRPr lang="en-US" altLang="ko-KR" dirty="0"/>
          </a:p>
          <a:p>
            <a:pPr lvl="1"/>
            <a:r>
              <a:rPr lang="ko-KR" altLang="en-US" dirty="0"/>
              <a:t>소프트웨어 공유 문화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공유 문화</a:t>
            </a:r>
          </a:p>
        </p:txBody>
      </p:sp>
      <p:pic>
        <p:nvPicPr>
          <p:cNvPr id="77830" name="Picture 6" descr="http://www.pimall.com/nais/pivintage/images/boucompu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3153" y="2070882"/>
            <a:ext cx="3738877" cy="2494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81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섹션1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53047" y="1109451"/>
            <a:ext cx="405014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ko-KR" altLang="en-US" sz="2400" b="1" cap="all" dirty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n-ea"/>
              </a:rPr>
              <a:t>강의 계획</a:t>
            </a:r>
            <a:endParaRPr lang="en-US" altLang="ko-KR" sz="2400" b="1" cap="all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  <a:latin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138799" y="1619813"/>
            <a:ext cx="3564396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095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1970</a:t>
            </a:r>
            <a:r>
              <a:rPr lang="ko-KR" altLang="en-US" dirty="0"/>
              <a:t>년대</a:t>
            </a:r>
            <a:endParaRPr lang="en-US" altLang="ko-KR" dirty="0"/>
          </a:p>
          <a:p>
            <a:pPr lvl="1"/>
            <a:r>
              <a:rPr lang="ko-KR" altLang="en-US" dirty="0"/>
              <a:t>벨 연구소에 의해 </a:t>
            </a:r>
            <a:r>
              <a:rPr lang="en-US" altLang="ko-KR" dirty="0"/>
              <a:t>Unix </a:t>
            </a:r>
            <a:r>
              <a:rPr lang="ko-KR" altLang="en-US" dirty="0"/>
              <a:t>개발</a:t>
            </a:r>
            <a:endParaRPr lang="en-US" altLang="ko-KR" dirty="0"/>
          </a:p>
          <a:p>
            <a:pPr lvl="1"/>
            <a:r>
              <a:rPr lang="en-US" altLang="ko-KR" dirty="0"/>
              <a:t>AT&amp;T</a:t>
            </a:r>
            <a:r>
              <a:rPr lang="ko-KR" altLang="en-US" dirty="0"/>
              <a:t>를 비롯한 여러 회사</a:t>
            </a:r>
            <a:r>
              <a:rPr lang="en-US" altLang="ko-KR" dirty="0"/>
              <a:t>, </a:t>
            </a:r>
            <a:r>
              <a:rPr lang="ko-KR" altLang="en-US" dirty="0"/>
              <a:t>버클리 등 비영리 단체에서 다양한 버전 개발</a:t>
            </a:r>
            <a:endParaRPr lang="en-US" altLang="ko-KR" dirty="0"/>
          </a:p>
          <a:p>
            <a:pPr lvl="1"/>
            <a:r>
              <a:rPr lang="en-US" altLang="ko-KR" dirty="0"/>
              <a:t>1980</a:t>
            </a:r>
            <a:r>
              <a:rPr lang="ko-KR" altLang="en-US" dirty="0"/>
              <a:t>년대 </a:t>
            </a:r>
            <a:r>
              <a:rPr lang="en-US" altLang="ko-KR" dirty="0"/>
              <a:t>HP/UX, AIX, Solaris </a:t>
            </a:r>
            <a:r>
              <a:rPr lang="ko-KR" altLang="en-US" dirty="0"/>
              <a:t>등의 상용 버전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Unix </a:t>
            </a:r>
            <a:r>
              <a:rPr lang="ko-KR" altLang="en-US" dirty="0"/>
              <a:t>개발 및 상용화</a:t>
            </a:r>
          </a:p>
        </p:txBody>
      </p:sp>
      <p:pic>
        <p:nvPicPr>
          <p:cNvPr id="87044" name="Picture 4" descr="http://www.cs.miami.edu/home/geoff/Courses/CSC322-11S/Content/UNIXUse/Pictures/UNIXHistory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1521" y="2048307"/>
            <a:ext cx="3389915" cy="2667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4333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1976</a:t>
            </a:r>
            <a:r>
              <a:rPr lang="ko-KR" altLang="en-US" dirty="0"/>
              <a:t>년</a:t>
            </a:r>
            <a:endParaRPr lang="en-US" altLang="ko-KR" dirty="0"/>
          </a:p>
          <a:p>
            <a:pPr lvl="1"/>
            <a:r>
              <a:rPr lang="ko-KR" altLang="en-US" dirty="0" err="1"/>
              <a:t>빌게이츠가</a:t>
            </a:r>
            <a:r>
              <a:rPr lang="ko-KR" altLang="en-US" dirty="0"/>
              <a:t> 컴퓨터 애호가들에게 보내는 공개 편지 “</a:t>
            </a:r>
            <a:r>
              <a:rPr lang="en-US" altLang="ko-KR" dirty="0"/>
              <a:t>Open Letter to Hobbyists”</a:t>
            </a:r>
          </a:p>
          <a:p>
            <a:pPr lvl="1"/>
            <a:r>
              <a:rPr lang="en-US" altLang="ko-KR" dirty="0"/>
              <a:t>1976</a:t>
            </a:r>
            <a:r>
              <a:rPr lang="ko-KR" altLang="en-US" dirty="0"/>
              <a:t>년 친구 폴 </a:t>
            </a:r>
            <a:r>
              <a:rPr lang="ko-KR" altLang="en-US" dirty="0" err="1"/>
              <a:t>앨런과</a:t>
            </a:r>
            <a:r>
              <a:rPr lang="ko-KR" altLang="en-US" dirty="0"/>
              <a:t> </a:t>
            </a:r>
            <a:r>
              <a:rPr lang="en-US" altLang="ko-KR" dirty="0"/>
              <a:t>MITS Altair 8800</a:t>
            </a:r>
            <a:r>
              <a:rPr lang="ko-KR" altLang="en-US" dirty="0"/>
              <a:t>을 위한 베이식 인터프리터 제조 후 </a:t>
            </a:r>
            <a:r>
              <a:rPr lang="en-US" altLang="ko-KR" dirty="0"/>
              <a:t>MITS</a:t>
            </a:r>
            <a:r>
              <a:rPr lang="ko-KR" altLang="en-US" dirty="0"/>
              <a:t>를 통해 판매</a:t>
            </a:r>
          </a:p>
          <a:p>
            <a:pPr lvl="1"/>
            <a:r>
              <a:rPr lang="ko-KR" altLang="en-US" dirty="0"/>
              <a:t>소프트웨어 저작권에 대한 인지</a:t>
            </a:r>
            <a:r>
              <a:rPr lang="en-US" altLang="ko-KR" dirty="0"/>
              <a:t>, </a:t>
            </a:r>
            <a:r>
              <a:rPr lang="ko-KR" altLang="en-US" dirty="0"/>
              <a:t>시작된 상업용 소프트웨어 시대</a:t>
            </a:r>
            <a:endParaRPr lang="en-US" altLang="ko-KR" dirty="0"/>
          </a:p>
          <a:p>
            <a:pPr lvl="1"/>
            <a:r>
              <a:rPr lang="ko-KR" altLang="en-US" dirty="0"/>
              <a:t>모든 코드를 비공개 형태로 만들어 버리게 되는 계기</a:t>
            </a:r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상용 소프트웨어의 등장</a:t>
            </a:r>
          </a:p>
        </p:txBody>
      </p:sp>
      <p:pic>
        <p:nvPicPr>
          <p:cNvPr id="4" name="Picture 2" descr="http://www.smartplace.kr/Uploads/3/200702/OpenLet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79"/>
          <a:stretch>
            <a:fillRect/>
          </a:stretch>
        </p:blipFill>
        <p:spPr bwMode="auto">
          <a:xfrm>
            <a:off x="1085971" y="2675916"/>
            <a:ext cx="4570895" cy="184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6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1984 ~ 1986</a:t>
            </a:r>
            <a:r>
              <a:rPr lang="ko-KR" altLang="en-US" dirty="0"/>
              <a:t>년</a:t>
            </a:r>
            <a:endParaRPr lang="en-US" altLang="ko-KR" dirty="0"/>
          </a:p>
          <a:p>
            <a:pPr lvl="1"/>
            <a:r>
              <a:rPr lang="ko-KR" altLang="en-US" dirty="0" err="1"/>
              <a:t>리처드</a:t>
            </a:r>
            <a:r>
              <a:rPr lang="ko-KR" altLang="en-US" dirty="0"/>
              <a:t> </a:t>
            </a:r>
            <a:r>
              <a:rPr lang="ko-KR" altLang="en-US" dirty="0" err="1"/>
              <a:t>스톨만</a:t>
            </a:r>
            <a:r>
              <a:rPr lang="en-US" altLang="ko-KR" dirty="0"/>
              <a:t>, </a:t>
            </a:r>
            <a:r>
              <a:rPr lang="ko-KR" altLang="en-US" dirty="0"/>
              <a:t>자유 소프트웨어 운동 주도하고 </a:t>
            </a:r>
            <a:r>
              <a:rPr lang="en-US" altLang="ko-KR" dirty="0"/>
              <a:t>GNU</a:t>
            </a:r>
            <a:r>
              <a:rPr lang="ko-KR" altLang="en-US" dirty="0"/>
              <a:t> 프로젝트와 </a:t>
            </a:r>
            <a:r>
              <a:rPr lang="en-US" altLang="ko-KR" dirty="0"/>
              <a:t>Free Software Foundation</a:t>
            </a:r>
            <a:r>
              <a:rPr lang="ko-KR" altLang="en-US" dirty="0"/>
              <a:t>의 설립자</a:t>
            </a:r>
            <a:r>
              <a:rPr lang="en-US" altLang="ko-KR" dirty="0"/>
              <a:t>, </a:t>
            </a:r>
            <a:r>
              <a:rPr lang="ko-KR" altLang="en-US" dirty="0"/>
              <a:t>탁월한 프로그래머</a:t>
            </a:r>
            <a:endParaRPr lang="en-US" altLang="ko-KR" dirty="0"/>
          </a:p>
          <a:p>
            <a:pPr lvl="1"/>
            <a:r>
              <a:rPr lang="en-US" altLang="ko-KR" dirty="0"/>
              <a:t>MIT </a:t>
            </a:r>
            <a:r>
              <a:rPr lang="ko-KR" altLang="en-US" dirty="0"/>
              <a:t>인공지능 실험실 해커로 활동</a:t>
            </a:r>
          </a:p>
          <a:p>
            <a:pPr lvl="1"/>
            <a:r>
              <a:rPr lang="ko-KR" altLang="en-US" dirty="0"/>
              <a:t>해커 문화가 사라질 위기에서</a:t>
            </a:r>
            <a:r>
              <a:rPr lang="en-US" altLang="ko-KR" dirty="0"/>
              <a:t>, GNU is Not a Unix(GNU) </a:t>
            </a:r>
            <a:r>
              <a:rPr lang="ko-KR" altLang="en-US" dirty="0"/>
              <a:t>프로젝트 시작</a:t>
            </a:r>
          </a:p>
          <a:p>
            <a:pPr lvl="1"/>
            <a:r>
              <a:rPr lang="ko-KR" altLang="en-US" dirty="0"/>
              <a:t>상용 소프트웨어에 대항한 자유로운 대안을 만들기 위한 의지</a:t>
            </a:r>
            <a:endParaRPr lang="en-US" altLang="ko-KR" dirty="0"/>
          </a:p>
          <a:p>
            <a:pPr lvl="1"/>
            <a:r>
              <a:rPr lang="en-US" altLang="ko-KR" dirty="0"/>
              <a:t>Free Software </a:t>
            </a:r>
            <a:r>
              <a:rPr lang="ko-KR" altLang="en-US" dirty="0"/>
              <a:t>운동 시작 후 자유소프트웨어 재단</a:t>
            </a:r>
            <a:r>
              <a:rPr lang="en-US" altLang="ko-KR" dirty="0"/>
              <a:t>(FSF) </a:t>
            </a:r>
            <a:r>
              <a:rPr lang="ko-KR" altLang="en-US" dirty="0"/>
              <a:t>설립</a:t>
            </a:r>
          </a:p>
          <a:p>
            <a:pPr lvl="1"/>
            <a:r>
              <a:rPr lang="en-US" altLang="ko-KR" dirty="0"/>
              <a:t>Text editor(</a:t>
            </a:r>
            <a:r>
              <a:rPr lang="en-US" altLang="ko-KR" dirty="0" err="1"/>
              <a:t>Emacs</a:t>
            </a:r>
            <a:r>
              <a:rPr lang="en-US" altLang="ko-KR" dirty="0"/>
              <a:t>), Compiler(</a:t>
            </a:r>
            <a:r>
              <a:rPr lang="en-US" altLang="ko-KR" dirty="0" err="1"/>
              <a:t>gcc</a:t>
            </a:r>
            <a:r>
              <a:rPr lang="en-US" altLang="ko-KR" dirty="0"/>
              <a:t>), Debugger(</a:t>
            </a:r>
            <a:r>
              <a:rPr lang="en-US" altLang="ko-KR" dirty="0" err="1"/>
              <a:t>gdb</a:t>
            </a:r>
            <a:r>
              <a:rPr lang="en-US" altLang="ko-KR" dirty="0"/>
              <a:t>), make </a:t>
            </a:r>
            <a:r>
              <a:rPr lang="ko-KR" altLang="en-US" dirty="0"/>
              <a:t>개발</a:t>
            </a:r>
          </a:p>
          <a:p>
            <a:pPr lvl="1"/>
            <a:r>
              <a:rPr lang="en-US" altLang="ko-KR" dirty="0"/>
              <a:t>1989</a:t>
            </a:r>
            <a:r>
              <a:rPr lang="ko-KR" altLang="en-US" dirty="0"/>
              <a:t>년 최초의 오픈소스 라이선스 </a:t>
            </a:r>
            <a:r>
              <a:rPr lang="en-US" altLang="ko-KR" dirty="0"/>
              <a:t>GNU General Public License </a:t>
            </a:r>
            <a:r>
              <a:rPr lang="ko-KR" altLang="en-US" dirty="0"/>
              <a:t>배포  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자유소프트웨어 운동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6776" y="3219757"/>
            <a:ext cx="1871439" cy="1246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www.smartplace.kr/Uploads/3/200702/Richard_Stallman_20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20" y="3219187"/>
            <a:ext cx="1495551" cy="16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047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1991</a:t>
            </a:r>
            <a:r>
              <a:rPr lang="ko-KR" altLang="en-US" dirty="0"/>
              <a:t>년</a:t>
            </a:r>
            <a:endParaRPr lang="en-US" altLang="ko-KR" dirty="0"/>
          </a:p>
          <a:p>
            <a:pPr lvl="1"/>
            <a:r>
              <a:rPr lang="ko-KR" altLang="en-US" dirty="0" err="1"/>
              <a:t>리눅스의</a:t>
            </a:r>
            <a:r>
              <a:rPr lang="ko-KR" altLang="en-US" dirty="0"/>
              <a:t> 탄생</a:t>
            </a:r>
            <a:endParaRPr lang="en-US" altLang="ko-KR" dirty="0"/>
          </a:p>
          <a:p>
            <a:pPr lvl="1"/>
            <a:r>
              <a:rPr lang="ko-KR" altLang="en-US" dirty="0"/>
              <a:t>핀란드 헬싱키 대학의 대학원생인</a:t>
            </a:r>
            <a:r>
              <a:rPr lang="en-US" altLang="ko-KR" dirty="0"/>
              <a:t>,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토발즈가</a:t>
            </a:r>
            <a:r>
              <a:rPr lang="ko-KR" altLang="en-US" dirty="0"/>
              <a:t> 취미로 개발한 </a:t>
            </a:r>
            <a:r>
              <a:rPr lang="ko-KR" altLang="en-US" dirty="0" err="1"/>
              <a:t>커널</a:t>
            </a:r>
            <a:endParaRPr lang="en-US" altLang="ko-KR" dirty="0"/>
          </a:p>
          <a:p>
            <a:pPr lvl="1"/>
            <a:r>
              <a:rPr lang="ko-KR" altLang="en-US" dirty="0"/>
              <a:t>핀란드 대학 </a:t>
            </a:r>
            <a:r>
              <a:rPr lang="en-US" altLang="ko-KR" dirty="0"/>
              <a:t>3</a:t>
            </a:r>
            <a:r>
              <a:rPr lang="ko-KR" altLang="en-US" dirty="0"/>
              <a:t>학년</a:t>
            </a:r>
            <a:r>
              <a:rPr lang="en-US" altLang="ko-KR" dirty="0"/>
              <a:t>, MINIX</a:t>
            </a:r>
            <a:r>
              <a:rPr lang="ko-KR" altLang="en-US" dirty="0"/>
              <a:t>를 응용하여 </a:t>
            </a:r>
            <a:r>
              <a:rPr lang="ko-KR" altLang="en-US" dirty="0" err="1"/>
              <a:t>리눅스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r>
              <a:rPr lang="ko-KR" altLang="en-US" dirty="0"/>
              <a:t> 개발 후 </a:t>
            </a:r>
            <a:r>
              <a:rPr lang="en-US" altLang="ko-KR" dirty="0"/>
              <a:t>GNU GPL</a:t>
            </a:r>
            <a:r>
              <a:rPr lang="ko-KR" altLang="en-US" dirty="0"/>
              <a:t>로 배포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1992</a:t>
            </a:r>
            <a:r>
              <a:rPr lang="ko-KR" altLang="en-US" dirty="0"/>
              <a:t>년</a:t>
            </a:r>
            <a:endParaRPr lang="en-US" altLang="ko-KR" dirty="0"/>
          </a:p>
          <a:p>
            <a:pPr lvl="1"/>
            <a:r>
              <a:rPr lang="en-US" altLang="ko-KR" dirty="0"/>
              <a:t>Linux Desktop GUI </a:t>
            </a:r>
            <a:r>
              <a:rPr lang="ko-KR" altLang="en-US" dirty="0"/>
              <a:t>프로젝트</a:t>
            </a:r>
            <a:r>
              <a:rPr lang="en-US" altLang="ko-KR" dirty="0"/>
              <a:t>, Xfree86</a:t>
            </a:r>
            <a:r>
              <a:rPr lang="ko-KR" altLang="en-US" dirty="0"/>
              <a:t> 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1993</a:t>
            </a:r>
            <a:r>
              <a:rPr lang="ko-KR" altLang="en-US" dirty="0"/>
              <a:t>년</a:t>
            </a:r>
            <a:endParaRPr lang="en-US" altLang="ko-KR" dirty="0"/>
          </a:p>
          <a:p>
            <a:pPr lvl="1"/>
            <a:r>
              <a:rPr lang="en-US" altLang="ko-KR" dirty="0"/>
              <a:t>GNU/Linux </a:t>
            </a:r>
            <a:r>
              <a:rPr lang="ko-KR" altLang="en-US" dirty="0"/>
              <a:t>구현체 </a:t>
            </a:r>
            <a:r>
              <a:rPr lang="en-US" altLang="ko-KR" dirty="0" err="1"/>
              <a:t>Debian</a:t>
            </a:r>
            <a:r>
              <a:rPr lang="en-US" altLang="ko-KR" dirty="0"/>
              <a:t>, </a:t>
            </a:r>
            <a:r>
              <a:rPr lang="en-US" altLang="ko-KR" dirty="0" err="1"/>
              <a:t>Slackware</a:t>
            </a:r>
            <a:r>
              <a:rPr lang="en-US" altLang="ko-KR" dirty="0"/>
              <a:t> </a:t>
            </a:r>
            <a:r>
              <a:rPr lang="ko-KR" altLang="en-US" dirty="0"/>
              <a:t>시작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의 탄생</a:t>
            </a:r>
          </a:p>
        </p:txBody>
      </p:sp>
      <p:pic>
        <p:nvPicPr>
          <p:cNvPr id="78850" name="Picture 2" descr="https://upload.wikimedia.org/wikipedia/commons/thumb/3/35/Tux.svg/2000px-Tux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292" y="2472047"/>
            <a:ext cx="1611548" cy="1870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6513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1998</a:t>
            </a:r>
            <a:r>
              <a:rPr lang="ko-KR" altLang="en-US" dirty="0"/>
              <a:t>년</a:t>
            </a:r>
            <a:endParaRPr lang="en-US" altLang="ko-KR" dirty="0"/>
          </a:p>
          <a:p>
            <a:pPr lvl="1"/>
            <a:r>
              <a:rPr lang="ko-KR" altLang="en-US" dirty="0" err="1"/>
              <a:t>넷스케이프</a:t>
            </a:r>
            <a:r>
              <a:rPr lang="ko-KR" altLang="en-US" dirty="0"/>
              <a:t> 브라우저 코드에 대한 공개 형태를 결정하는 전략회의에서 붙여진 용어</a:t>
            </a:r>
            <a:endParaRPr lang="en-US" altLang="ko-KR" dirty="0"/>
          </a:p>
          <a:p>
            <a:pPr lvl="1"/>
            <a:r>
              <a:rPr lang="ko-KR" altLang="en-US" dirty="0" err="1"/>
              <a:t>넷스케이스</a:t>
            </a:r>
            <a:r>
              <a:rPr lang="ko-KR" altLang="en-US" dirty="0"/>
              <a:t> 소스 코드 공개에 자극 받아</a:t>
            </a:r>
            <a:r>
              <a:rPr lang="en-US" altLang="ko-KR" dirty="0"/>
              <a:t>, </a:t>
            </a:r>
            <a:r>
              <a:rPr lang="ko-KR" altLang="en-US" dirty="0" err="1"/>
              <a:t>오픈소스를</a:t>
            </a:r>
            <a:r>
              <a:rPr lang="ko-KR" altLang="en-US" dirty="0"/>
              <a:t> 장려하기 위한 단체인 </a:t>
            </a:r>
            <a:r>
              <a:rPr lang="en-US" altLang="ko-KR" dirty="0"/>
              <a:t>OSI(Open Source Initiative) </a:t>
            </a:r>
            <a:r>
              <a:rPr lang="ko-KR" altLang="en-US" dirty="0"/>
              <a:t>설립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오픈소스라는</a:t>
            </a:r>
            <a:r>
              <a:rPr lang="ko-KR" altLang="en-US" dirty="0"/>
              <a:t> 이름</a:t>
            </a:r>
          </a:p>
        </p:txBody>
      </p:sp>
      <p:pic>
        <p:nvPicPr>
          <p:cNvPr id="4" name="Picture 4" descr="https://upload.wikimedia.org/wikipedia/commons/thumb/4/42/Opensource.svg/2000px-Opensource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6331" y="2196379"/>
            <a:ext cx="1744809" cy="2469142"/>
          </a:xfrm>
          <a:prstGeom prst="rect">
            <a:avLst/>
          </a:prstGeom>
          <a:noFill/>
        </p:spPr>
      </p:pic>
      <p:pic>
        <p:nvPicPr>
          <p:cNvPr id="79874" name="Picture 2" descr="https://upload.wikimedia.org/wikipedia/en/9/90/Netscape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157" y="3020415"/>
            <a:ext cx="2841546" cy="7956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353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2000</a:t>
            </a:r>
            <a:r>
              <a:rPr lang="ko-KR" altLang="en-US" dirty="0"/>
              <a:t>년대 이후</a:t>
            </a:r>
            <a:endParaRPr lang="en-US" altLang="ko-KR" dirty="0"/>
          </a:p>
          <a:p>
            <a:pPr lvl="1"/>
            <a:r>
              <a:rPr lang="ko-KR" altLang="en-US" dirty="0"/>
              <a:t>많은 기업들이 </a:t>
            </a:r>
            <a:r>
              <a:rPr lang="ko-KR" altLang="en-US" dirty="0" err="1"/>
              <a:t>오픈소스를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상용 소프트웨어 벤더에서도 </a:t>
            </a:r>
            <a:r>
              <a:rPr lang="ko-KR" altLang="en-US" dirty="0" err="1"/>
              <a:t>오픈소스를</a:t>
            </a:r>
            <a:r>
              <a:rPr lang="ko-KR" altLang="en-US" dirty="0"/>
              <a:t> 가져다가 사용하기 시작</a:t>
            </a:r>
            <a:endParaRPr lang="en-US" altLang="ko-KR" dirty="0"/>
          </a:p>
          <a:p>
            <a:pPr lvl="1"/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웹 기반 서비스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SNS)</a:t>
            </a:r>
            <a:r>
              <a:rPr lang="ko-KR" altLang="en-US" dirty="0"/>
              <a:t> 업체에서 오픈소스 활용 폭발적 증가</a:t>
            </a:r>
            <a:endParaRPr lang="en-US" altLang="ko-KR" dirty="0"/>
          </a:p>
          <a:p>
            <a:pPr lvl="1"/>
            <a:r>
              <a:rPr lang="ko-KR" altLang="en-US" dirty="0" err="1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아마존</a:t>
            </a:r>
            <a:r>
              <a:rPr lang="en-US" altLang="ko-KR" dirty="0"/>
              <a:t>, </a:t>
            </a: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/>
              <a:t>인텔</a:t>
            </a:r>
            <a:r>
              <a:rPr lang="en-US" altLang="ko-KR" dirty="0"/>
              <a:t>, </a:t>
            </a:r>
            <a:r>
              <a:rPr lang="ko-KR" altLang="en-US" dirty="0" err="1"/>
              <a:t>오라클</a:t>
            </a:r>
            <a:r>
              <a:rPr lang="en-US" altLang="ko-KR" dirty="0"/>
              <a:t>, IBM</a:t>
            </a:r>
            <a:r>
              <a:rPr lang="ko-KR" altLang="en-US" dirty="0"/>
              <a:t> 등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오픈소스의</a:t>
            </a:r>
            <a:r>
              <a:rPr lang="ko-KR" altLang="en-US" dirty="0"/>
              <a:t> 발전</a:t>
            </a:r>
          </a:p>
        </p:txBody>
      </p:sp>
      <p:pic>
        <p:nvPicPr>
          <p:cNvPr id="80898" name="Picture 2" descr="https://eclipse.org/artwork/images/v2/logo-800x18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195" y="2724568"/>
            <a:ext cx="2941250" cy="691398"/>
          </a:xfrm>
          <a:prstGeom prst="rect">
            <a:avLst/>
          </a:prstGeom>
          <a:noFill/>
        </p:spPr>
      </p:pic>
      <p:pic>
        <p:nvPicPr>
          <p:cNvPr id="6" name="Picture 2" descr="http://i.kinja-img.com/gawker-media/image/upload/s--pEKSmwzm--/c_scale,fl_progressive,q_80,w_800/14142288153251886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7368" y="2472046"/>
            <a:ext cx="1907765" cy="1046886"/>
          </a:xfrm>
          <a:prstGeom prst="rect">
            <a:avLst/>
          </a:prstGeom>
          <a:noFill/>
        </p:spPr>
      </p:pic>
      <p:pic>
        <p:nvPicPr>
          <p:cNvPr id="7" name="Picture 4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1807" y="3587977"/>
            <a:ext cx="2243326" cy="778434"/>
          </a:xfrm>
          <a:prstGeom prst="rect">
            <a:avLst/>
          </a:prstGeom>
          <a:noFill/>
        </p:spPr>
      </p:pic>
      <p:pic>
        <p:nvPicPr>
          <p:cNvPr id="80900" name="Picture 4" descr="http://www.mapsysinc.com/wp-content/uploads/2013/08/oracle-logo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785" y="3818042"/>
            <a:ext cx="2137029" cy="548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420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오픈소스의</a:t>
            </a:r>
            <a:r>
              <a:rPr lang="ko-KR" altLang="en-US" dirty="0"/>
              <a:t> 현재</a:t>
            </a:r>
          </a:p>
        </p:txBody>
      </p:sp>
    </p:spTree>
    <p:extLst>
      <p:ext uri="{BB962C8B-B14F-4D97-AF65-F5344CB8AC3E}">
        <p14:creationId xmlns:p14="http://schemas.microsoft.com/office/powerpoint/2010/main" val="115112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30615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오픈소스의 확대</a:t>
            </a:r>
          </a:p>
        </p:txBody>
      </p: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047" y="892185"/>
            <a:ext cx="2741843" cy="1829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http://www.cohprog.com/images/apach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76" y="1058492"/>
            <a:ext cx="794604" cy="40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www.freesoftwaremagazine.com/files/posts/NGIN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629" y="1460740"/>
            <a:ext cx="722579" cy="5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3" name="Picture 5" descr="http://twistedmatrix.com/trac/raw-attachment/ticket/3280/TwistedLogo-256wid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25848" y="926644"/>
            <a:ext cx="529647" cy="432512"/>
          </a:xfrm>
          <a:prstGeom prst="rect">
            <a:avLst/>
          </a:prstGeom>
          <a:noFill/>
        </p:spPr>
      </p:pic>
      <p:pic>
        <p:nvPicPr>
          <p:cNvPr id="83975" name="Picture 7" descr="http://www.tornadoweb.org/en/stable/_images/tornad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88344" y="2023382"/>
            <a:ext cx="1131461" cy="284651"/>
          </a:xfrm>
          <a:prstGeom prst="rect">
            <a:avLst/>
          </a:prstGeom>
          <a:noFill/>
        </p:spPr>
      </p:pic>
      <p:sp>
        <p:nvSpPr>
          <p:cNvPr id="19" name="모서리가 둥근 직사각형 18"/>
          <p:cNvSpPr/>
          <p:nvPr/>
        </p:nvSpPr>
        <p:spPr bwMode="auto">
          <a:xfrm>
            <a:off x="238492" y="826941"/>
            <a:ext cx="3040953" cy="1894364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endParaRPr lang="ko-KR" altLang="en-US" sz="831" kern="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434932" y="711846"/>
            <a:ext cx="598220" cy="214799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r>
              <a:rPr lang="ko-KR" altLang="en-US" sz="969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운영체제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3528704" y="826941"/>
            <a:ext cx="3040953" cy="1894364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endParaRPr lang="ko-KR" altLang="en-US" sz="831" kern="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575589" y="711846"/>
            <a:ext cx="1046886" cy="214799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r>
              <a:rPr lang="ko-KR" altLang="en-US" sz="969" b="1" kern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웹서버</a:t>
            </a:r>
            <a:r>
              <a:rPr lang="en-US" altLang="ko-KR" sz="969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ko-KR" altLang="en-US" sz="969" b="1" kern="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미들웨어</a:t>
            </a:r>
            <a:endParaRPr lang="ko-KR" altLang="en-US" sz="969" b="1" kern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238492" y="2870860"/>
            <a:ext cx="3040953" cy="1894364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endParaRPr lang="ko-KR" altLang="en-US" sz="831" kern="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4" descr="http://webapp.org.ua/wp-content/uploads/2011/11/apache-tomcat-instal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41" y="2064648"/>
            <a:ext cx="927948" cy="44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docs.codehaus.org/download/attachments/75531/large_powered_by.gif?version=1&amp;modificationDate=118310246807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21" y="1574717"/>
            <a:ext cx="1001654" cy="4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File:JBoss logo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484" y="2172936"/>
            <a:ext cx="838584" cy="48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http://upload.wikimedia.org/wikipedia/fr/7/71/Glassfish_logo_larg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96" y="1293949"/>
            <a:ext cx="661866" cy="33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cfile1.uf.tistory.com/image/16618A3E50758EB02766E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4" y="3169970"/>
            <a:ext cx="947182" cy="48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badges.mariadb.org/logo/Mariadb-seal-shaded-browntext-al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46" y="3070452"/>
            <a:ext cx="933809" cy="70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 bwMode="auto">
          <a:xfrm>
            <a:off x="3528704" y="2870860"/>
            <a:ext cx="3040953" cy="1894364"/>
          </a:xfrm>
          <a:prstGeom prst="round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endParaRPr lang="ko-KR" altLang="en-US" sz="831" kern="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3977" name="Picture 9" descr="http://www.tivix.com/uploads/blog_pics/postgresql_1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1848" y="3917746"/>
            <a:ext cx="713084" cy="632253"/>
          </a:xfrm>
          <a:prstGeom prst="rect">
            <a:avLst/>
          </a:prstGeom>
          <a:noFill/>
        </p:spPr>
      </p:pic>
      <p:pic>
        <p:nvPicPr>
          <p:cNvPr id="83979" name="Picture 11" descr="https://www.mongodb.org/assets/global/mongodb-logo-web-tagline-99280fe76cc002a93d023901c1a05df8b621f1c893084a580dee83de9be96630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833747" y="4017449"/>
            <a:ext cx="1046885" cy="378529"/>
          </a:xfrm>
          <a:prstGeom prst="rect">
            <a:avLst/>
          </a:prstGeom>
          <a:noFill/>
        </p:spPr>
      </p:pic>
      <p:sp>
        <p:nvSpPr>
          <p:cNvPr id="33" name="직사각형 32"/>
          <p:cNvSpPr/>
          <p:nvPr/>
        </p:nvSpPr>
        <p:spPr bwMode="auto">
          <a:xfrm>
            <a:off x="1335229" y="2763461"/>
            <a:ext cx="797627" cy="214799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r>
              <a:rPr lang="ko-KR" altLang="en-US" sz="969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데이터베이스</a:t>
            </a:r>
          </a:p>
        </p:txBody>
      </p:sp>
      <p:sp>
        <p:nvSpPr>
          <p:cNvPr id="34" name="직사각형 33"/>
          <p:cNvSpPr/>
          <p:nvPr/>
        </p:nvSpPr>
        <p:spPr bwMode="auto">
          <a:xfrm>
            <a:off x="4774996" y="2771157"/>
            <a:ext cx="598220" cy="214799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r>
              <a:rPr lang="ko-KR" altLang="en-US" sz="969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기타</a:t>
            </a:r>
          </a:p>
        </p:txBody>
      </p:sp>
      <p:pic>
        <p:nvPicPr>
          <p:cNvPr id="83981" name="Picture 13" descr="https://www.elastic.co/static/img/logo-elastic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725629" y="3070452"/>
            <a:ext cx="1201374" cy="367305"/>
          </a:xfrm>
          <a:prstGeom prst="rect">
            <a:avLst/>
          </a:prstGeom>
          <a:noFill/>
        </p:spPr>
      </p:pic>
      <p:pic>
        <p:nvPicPr>
          <p:cNvPr id="83983" name="Picture 15" descr="http://2.bp.blogspot.com/-FEjRzuQvB7M/VcIQ0NKkJRI/AAAAAAAAEHw/RtJNhUYo3gE/s1600/Sparkimage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14883" y="3070452"/>
            <a:ext cx="1202479" cy="603908"/>
          </a:xfrm>
          <a:prstGeom prst="rect">
            <a:avLst/>
          </a:prstGeom>
          <a:noFill/>
        </p:spPr>
      </p:pic>
      <p:pic>
        <p:nvPicPr>
          <p:cNvPr id="83985" name="Picture 17" descr="http://twimgs.com/informationweek/galleries/automated/723/01_Hadoop_full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737846" y="3659307"/>
            <a:ext cx="877859" cy="651781"/>
          </a:xfrm>
          <a:prstGeom prst="rect">
            <a:avLst/>
          </a:prstGeom>
          <a:noFill/>
        </p:spPr>
      </p:pic>
      <p:pic>
        <p:nvPicPr>
          <p:cNvPr id="83987" name="Picture 19" descr="http://www.zabbix.com/img/logo/zabbix_logo_500x131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867229" y="3772707"/>
            <a:ext cx="1046886" cy="274226"/>
          </a:xfrm>
          <a:prstGeom prst="rect">
            <a:avLst/>
          </a:prstGeom>
          <a:noFill/>
        </p:spPr>
      </p:pic>
      <p:pic>
        <p:nvPicPr>
          <p:cNvPr id="83989" name="Picture 21" descr="https://upload.wikimedia.org/wikipedia/en/9/99/RabbitMQLogo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867229" y="4311089"/>
            <a:ext cx="1146589" cy="303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439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0631" y="2567653"/>
            <a:ext cx="3240360" cy="174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오픈소스는</a:t>
            </a:r>
            <a:r>
              <a:rPr lang="ko-KR" altLang="en-US" dirty="0"/>
              <a:t> </a:t>
            </a:r>
            <a:r>
              <a:rPr lang="en-US" altLang="ko-KR" dirty="0"/>
              <a:t>IT </a:t>
            </a:r>
            <a:r>
              <a:rPr lang="ko-KR" altLang="en-US" dirty="0"/>
              <a:t>업계의 대세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66562" name="Picture 2" descr="컵, 승리, 우승자, 수상, 금, 수상작, 명예, 인사말"/>
          <p:cNvPicPr>
            <a:picLocks noChangeAspect="1" noChangeArrowheads="1"/>
          </p:cNvPicPr>
          <p:nvPr/>
        </p:nvPicPr>
        <p:blipFill>
          <a:blip r:embed="rId3" cstate="print"/>
          <a:srcRect l="20588" r="32353"/>
          <a:stretch>
            <a:fillRect/>
          </a:stretch>
        </p:blipFill>
        <p:spPr bwMode="auto">
          <a:xfrm>
            <a:off x="737009" y="1076199"/>
            <a:ext cx="1595254" cy="3389916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2552151" y="1310193"/>
            <a:ext cx="4135354" cy="677808"/>
          </a:xfrm>
          <a:prstGeom prst="rect">
            <a:avLst/>
          </a:prstGeom>
          <a:noFill/>
        </p:spPr>
        <p:txBody>
          <a:bodyPr wrap="none" lIns="63305" tIns="31652" rIns="63305" bIns="3165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78%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의 회사가 오픈소스를 사용 중</a:t>
            </a:r>
            <a:endParaRPr lang="en-US" altLang="ko-KR" sz="1662" b="1" kern="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64%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의 회사가 오픈소스 프로젝트 참여 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5589" y="2011753"/>
            <a:ext cx="2090637" cy="197811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2015 Future of Open Source Survey Results </a:t>
            </a:r>
            <a:endParaRPr lang="ko-KR" altLang="en-US" sz="623" kern="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744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42569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오픈소스 </a:t>
            </a:r>
            <a:r>
              <a:rPr lang="ko-KR" altLang="en-US" sz="2000" dirty="0" err="1"/>
              <a:t>블럭으로</a:t>
            </a:r>
            <a:r>
              <a:rPr lang="ko-KR" altLang="en-US" sz="2000" dirty="0"/>
              <a:t> 원하는 것을 쉽게 구현</a:t>
            </a:r>
            <a:r>
              <a:rPr lang="en-US" altLang="ko-KR" sz="2000" dirty="0"/>
              <a:t>…</a:t>
            </a:r>
            <a:endParaRPr lang="ko-KR" altLang="en-US" sz="2000" dirty="0"/>
          </a:p>
        </p:txBody>
      </p:sp>
      <p:pic>
        <p:nvPicPr>
          <p:cNvPr id="71682" name="Picture 2" descr="레고, 레고 블록, 돌, 장난감, 레고에서, 모듈, 가까운"/>
          <p:cNvPicPr>
            <a:picLocks noChangeAspect="1" noChangeArrowheads="1"/>
          </p:cNvPicPr>
          <p:nvPr/>
        </p:nvPicPr>
        <p:blipFill>
          <a:blip r:embed="rId2" cstate="print"/>
          <a:srcRect r="6148" b="6557"/>
          <a:stretch>
            <a:fillRect/>
          </a:stretch>
        </p:blipFill>
        <p:spPr bwMode="auto">
          <a:xfrm>
            <a:off x="2415349" y="1823975"/>
            <a:ext cx="3805346" cy="2841546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288343" y="1026348"/>
            <a:ext cx="4774952" cy="677808"/>
          </a:xfrm>
          <a:prstGeom prst="rect">
            <a:avLst/>
          </a:prstGeom>
          <a:noFill/>
        </p:spPr>
        <p:txBody>
          <a:bodyPr wrap="none" lIns="63305" tIns="31652" rIns="63305" bIns="3165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50% 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이상의 엔지니어가 오픈소스 기반으로 업무</a:t>
            </a:r>
            <a:endParaRPr lang="en-US" altLang="ko-KR" sz="1662" b="1" kern="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66% 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이상이 솔루션 도입 시 오픈소스 우선 고려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453" y="1784521"/>
            <a:ext cx="2090637" cy="197811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2015 Future of Open Source Survey Results </a:t>
            </a:r>
            <a:endParaRPr lang="ko-KR" altLang="en-US" sz="623" kern="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51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1298E-D1E1-4208-AD65-B8A22E5B5BA0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Email: </a:t>
            </a:r>
            <a:r>
              <a:rPr lang="en-US" altLang="ko-KR" sz="2400" dirty="0" err="1"/>
              <a:t>dongho.kim@dgu.edu</a:t>
            </a:r>
            <a:endParaRPr lang="en-US" altLang="ko-KR" sz="2400" dirty="0"/>
          </a:p>
          <a:p>
            <a:r>
              <a:rPr lang="en-US" altLang="ko-KR" sz="2400" dirty="0"/>
              <a:t>Office: </a:t>
            </a:r>
            <a:r>
              <a:rPr lang="ko-KR" altLang="en-US" sz="2400" dirty="0" err="1"/>
              <a:t>정보문화관</a:t>
            </a:r>
            <a:r>
              <a:rPr lang="ko-KR" altLang="en-US" sz="2400" dirty="0"/>
              <a:t> </a:t>
            </a:r>
            <a:r>
              <a:rPr lang="en-US" altLang="ko-KR" sz="2400" dirty="0"/>
              <a:t>P610</a:t>
            </a:r>
          </a:p>
          <a:p>
            <a:r>
              <a:rPr lang="en-US" altLang="ko-KR" sz="2400" dirty="0"/>
              <a:t>Phone: 02-2290-1405</a:t>
            </a:r>
          </a:p>
          <a:p>
            <a:r>
              <a:rPr lang="en-US" altLang="ko-KR" sz="2400" dirty="0"/>
              <a:t>Cell: 010-5058-5970</a:t>
            </a:r>
          </a:p>
          <a:p>
            <a:r>
              <a:rPr lang="en-US" altLang="ko-KR" sz="2400" dirty="0"/>
              <a:t>Office hours: by appointment via email</a:t>
            </a:r>
          </a:p>
          <a:p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1032092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493301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오픈소스는</a:t>
            </a:r>
            <a:r>
              <a:rPr lang="ko-KR" altLang="en-US" dirty="0"/>
              <a:t> 기업의 비즈니스를 돕고 있는 중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pic>
        <p:nvPicPr>
          <p:cNvPr id="75778" name="Picture 2" descr="상점, 조합, 협력, 실업가, 관계, 사람, 사교적 인, 조직, 함께, 비즈니스 맨, 전략, 연결"/>
          <p:cNvPicPr>
            <a:picLocks noChangeAspect="1" noChangeArrowheads="1"/>
          </p:cNvPicPr>
          <p:nvPr/>
        </p:nvPicPr>
        <p:blipFill>
          <a:blip r:embed="rId2" cstate="print"/>
          <a:srcRect t="8451"/>
          <a:stretch>
            <a:fillRect/>
          </a:stretch>
        </p:blipFill>
        <p:spPr bwMode="auto">
          <a:xfrm>
            <a:off x="836712" y="826941"/>
            <a:ext cx="3539470" cy="324036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1896012" y="3927917"/>
            <a:ext cx="4637094" cy="677808"/>
          </a:xfrm>
          <a:prstGeom prst="rect">
            <a:avLst/>
          </a:prstGeom>
          <a:noFill/>
        </p:spPr>
        <p:txBody>
          <a:bodyPr wrap="none" lIns="63305" tIns="31652" rIns="63305" bIns="3165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65%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의 기업이 오픈소스를 통해 경쟁 우위 확보</a:t>
            </a:r>
            <a:endParaRPr lang="en-US" altLang="ko-KR" sz="1662" b="1" kern="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75%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의 기업이 오픈소스를 통해 매출 증대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77072" y="4665521"/>
            <a:ext cx="2090637" cy="197811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2015 Future of Open Source Survey Results </a:t>
            </a:r>
            <a:endParaRPr lang="ko-KR" altLang="en-US" sz="623" kern="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0114" name="Picture 2" descr="Dollar, 통화, 금융, 세계 금융, 자금, 돈을, 상징, Us-Dollar, 달러 기호, 미국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7072" y="1175903"/>
            <a:ext cx="2243326" cy="2243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329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 현황</a:t>
            </a:r>
          </a:p>
        </p:txBody>
      </p:sp>
    </p:spTree>
    <p:extLst>
      <p:ext uri="{BB962C8B-B14F-4D97-AF65-F5344CB8AC3E}">
        <p14:creationId xmlns:p14="http://schemas.microsoft.com/office/powerpoint/2010/main" val="614597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4256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Apache Software Foundation (</a:t>
            </a:r>
            <a:r>
              <a:rPr lang="ko-KR" altLang="en-US" dirty="0"/>
              <a:t>오픈소스 재단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7282" name="Picture 2" descr="C:\Temp\Im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156" y="876792"/>
            <a:ext cx="4966725" cy="3589322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 bwMode="auto">
          <a:xfrm rot="20808729">
            <a:off x="1192222" y="2477352"/>
            <a:ext cx="4381307" cy="49851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latinLnBrk="0">
              <a:spcAft>
                <a:spcPct val="30000"/>
              </a:spcAft>
            </a:pPr>
            <a:r>
              <a:rPr lang="en-US" altLang="ko-KR" sz="1385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2016</a:t>
            </a:r>
            <a:r>
              <a:rPr lang="ko-KR" altLang="en-US" sz="1385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년 현재 약 </a:t>
            </a:r>
            <a:r>
              <a:rPr lang="en-US" altLang="ko-KR" sz="1385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350</a:t>
            </a:r>
            <a:r>
              <a:rPr lang="ko-KR" altLang="en-US" sz="1385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개 이상의 오픈소스 프로젝트 관리</a:t>
            </a:r>
          </a:p>
        </p:txBody>
      </p:sp>
    </p:spTree>
    <p:extLst>
      <p:ext uri="{BB962C8B-B14F-4D97-AF65-F5344CB8AC3E}">
        <p14:creationId xmlns:p14="http://schemas.microsoft.com/office/powerpoint/2010/main" val="13681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Apache Software Foundation(ASF)</a:t>
            </a:r>
          </a:p>
          <a:p>
            <a:pPr lvl="1"/>
            <a:r>
              <a:rPr lang="en-US" altLang="ko-KR" dirty="0"/>
              <a:t>ASF </a:t>
            </a:r>
            <a:r>
              <a:rPr lang="ko-KR" altLang="en-US" dirty="0"/>
              <a:t>이전에는 “</a:t>
            </a:r>
            <a:r>
              <a:rPr lang="en-US" altLang="ko-KR" dirty="0"/>
              <a:t>The Apache Group”</a:t>
            </a:r>
          </a:p>
          <a:p>
            <a:pPr lvl="1"/>
            <a:r>
              <a:rPr lang="ko-KR" altLang="en-US" dirty="0"/>
              <a:t>정형화되고 법률적인 지원을 받기 위해 설립</a:t>
            </a:r>
            <a:r>
              <a:rPr lang="en-US" altLang="ko-KR" dirty="0"/>
              <a:t>(1999)</a:t>
            </a:r>
          </a:p>
          <a:p>
            <a:pPr lvl="1"/>
            <a:r>
              <a:rPr lang="ko-KR" altLang="en-US" dirty="0"/>
              <a:t>초기에는 </a:t>
            </a:r>
            <a:r>
              <a:rPr lang="en-US" altLang="ko-KR" dirty="0"/>
              <a:t>21</a:t>
            </a:r>
            <a:r>
              <a:rPr lang="ko-KR" altLang="en-US" dirty="0"/>
              <a:t>명의 멤버</a:t>
            </a:r>
            <a:r>
              <a:rPr lang="en-US" altLang="ko-KR" dirty="0"/>
              <a:t>, </a:t>
            </a:r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ko-KR" altLang="en-US" dirty="0" err="1"/>
              <a:t>웹서버</a:t>
            </a:r>
            <a:r>
              <a:rPr lang="ko-KR" altLang="en-US" dirty="0"/>
              <a:t> 프로젝트 하나로 시작</a:t>
            </a:r>
            <a:endParaRPr lang="en-US" altLang="ko-KR" dirty="0"/>
          </a:p>
          <a:p>
            <a:pPr lvl="1"/>
            <a:r>
              <a:rPr lang="en-US" altLang="ko-KR" dirty="0"/>
              <a:t>Apache Jakarta </a:t>
            </a:r>
            <a:r>
              <a:rPr lang="ko-KR" altLang="en-US" dirty="0"/>
              <a:t>프로젝트를 통해 </a:t>
            </a:r>
            <a:r>
              <a:rPr lang="en-US" altLang="ko-KR" dirty="0"/>
              <a:t>Tomcat, Struts, Ant, Maven </a:t>
            </a:r>
            <a:r>
              <a:rPr lang="ko-KR" altLang="en-US" dirty="0"/>
              <a:t>등 </a:t>
            </a:r>
            <a:br>
              <a:rPr lang="en-US" altLang="ko-KR" dirty="0"/>
            </a:br>
            <a:r>
              <a:rPr lang="ko-KR" altLang="en-US" dirty="0"/>
              <a:t>각종 </a:t>
            </a:r>
            <a:r>
              <a:rPr lang="en-US" altLang="ko-KR" dirty="0"/>
              <a:t>Java </a:t>
            </a:r>
            <a:r>
              <a:rPr lang="ko-KR" altLang="en-US" dirty="0"/>
              <a:t>기반 오픈소스 시작</a:t>
            </a:r>
            <a:endParaRPr lang="en-US" altLang="ko-KR" dirty="0"/>
          </a:p>
          <a:p>
            <a:pPr lvl="1"/>
            <a:r>
              <a:rPr lang="ko-KR" altLang="en-US" dirty="0"/>
              <a:t>운영에 필요한 서버와 서비스는 기부 받음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왜 재단이 만들어질까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프로젝트를 할 수 있는 기본적 인프라 제공</a:t>
            </a:r>
            <a:endParaRPr lang="en-US" altLang="ko-KR" dirty="0"/>
          </a:p>
          <a:p>
            <a:pPr lvl="1"/>
            <a:r>
              <a:rPr lang="ko-KR" altLang="en-US" dirty="0" err="1"/>
              <a:t>컨퍼런스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기부금 등 세금 관련된 일들 처리</a:t>
            </a:r>
            <a:endParaRPr lang="en-US" altLang="ko-KR" dirty="0"/>
          </a:p>
          <a:p>
            <a:pPr lvl="1"/>
            <a:r>
              <a:rPr lang="ko-KR" altLang="en-US" dirty="0"/>
              <a:t>라이선스</a:t>
            </a:r>
            <a:r>
              <a:rPr lang="en-US" altLang="ko-KR" dirty="0"/>
              <a:t>, </a:t>
            </a:r>
            <a:r>
              <a:rPr lang="ko-KR" altLang="en-US" dirty="0"/>
              <a:t>특허</a:t>
            </a:r>
            <a:r>
              <a:rPr lang="en-US" altLang="ko-KR" dirty="0"/>
              <a:t>, </a:t>
            </a:r>
            <a:r>
              <a:rPr lang="ko-KR" altLang="en-US" dirty="0"/>
              <a:t>표준 약관</a:t>
            </a:r>
            <a:r>
              <a:rPr lang="en-US" altLang="ko-KR" dirty="0"/>
              <a:t>, </a:t>
            </a:r>
            <a:r>
              <a:rPr lang="ko-KR" altLang="en-US" dirty="0"/>
              <a:t>상표 관리 등 법률적 문제 대응</a:t>
            </a:r>
            <a:endParaRPr lang="en-US" altLang="ko-KR" dirty="0"/>
          </a:p>
          <a:p>
            <a:pPr lvl="1"/>
            <a:r>
              <a:rPr lang="ko-KR" altLang="en-US" dirty="0"/>
              <a:t>기술 중심 워크그룹 운영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Apache Software Foundation (</a:t>
            </a:r>
            <a:r>
              <a:rPr lang="ko-KR" altLang="en-US" dirty="0"/>
              <a:t>오픈소스 재단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Picture 2" descr="http://images.techhive.com/images/article/2013/09/apache-sw-foundation-logo-100052312-galler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2771" y="826941"/>
            <a:ext cx="1045096" cy="6984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3950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Apache Software Foundation</a:t>
            </a:r>
          </a:p>
          <a:p>
            <a:pPr lvl="1"/>
            <a:r>
              <a:rPr lang="ko-KR" altLang="en-US" dirty="0"/>
              <a:t>가장 대표적인 오픈소스 재단</a:t>
            </a:r>
            <a:r>
              <a:rPr lang="en-US" altLang="ko-KR" dirty="0"/>
              <a:t>. 350</a:t>
            </a:r>
            <a:r>
              <a:rPr lang="ko-KR" altLang="en-US" dirty="0"/>
              <a:t>개 이상의 프로젝트 관리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Software Freedom Conservancy</a:t>
            </a:r>
          </a:p>
          <a:p>
            <a:pPr lvl="1"/>
            <a:r>
              <a:rPr lang="en-US" altLang="ko-KR" dirty="0" err="1"/>
              <a:t>BusyBox</a:t>
            </a:r>
            <a:r>
              <a:rPr lang="en-US" altLang="ko-KR" dirty="0"/>
              <a:t>, </a:t>
            </a:r>
            <a:r>
              <a:rPr lang="en-US" altLang="ko-KR" dirty="0" err="1"/>
              <a:t>Git</a:t>
            </a:r>
            <a:r>
              <a:rPr lang="en-US" altLang="ko-KR" dirty="0"/>
              <a:t>, Samba, Wine </a:t>
            </a:r>
            <a:r>
              <a:rPr lang="ko-KR" altLang="en-US" dirty="0"/>
              <a:t>등 </a:t>
            </a:r>
            <a:r>
              <a:rPr lang="en-US" altLang="ko-KR" dirty="0"/>
              <a:t>33</a:t>
            </a:r>
            <a:r>
              <a:rPr lang="ko-KR" altLang="en-US" dirty="0"/>
              <a:t>개 프로젝트 관리</a:t>
            </a:r>
            <a:endParaRPr lang="en-US" altLang="ko-KR" dirty="0"/>
          </a:p>
          <a:p>
            <a:pPr lvl="1"/>
            <a:r>
              <a:rPr lang="en-US" altLang="ko-KR" dirty="0"/>
              <a:t>GPL </a:t>
            </a:r>
            <a:r>
              <a:rPr lang="ko-KR" altLang="en-US" dirty="0"/>
              <a:t>의무화를 위한 </a:t>
            </a:r>
            <a:r>
              <a:rPr lang="en-US" altLang="ko-KR" dirty="0"/>
              <a:t>GPL Compliance Project</a:t>
            </a:r>
            <a:r>
              <a:rPr lang="ko-KR" altLang="en-US" dirty="0"/>
              <a:t>를 추진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Linux Foundation</a:t>
            </a:r>
          </a:p>
          <a:p>
            <a:pPr lvl="1"/>
            <a:r>
              <a:rPr lang="en-US" altLang="ko-KR" dirty="0"/>
              <a:t>Linux Kernel </a:t>
            </a:r>
            <a:r>
              <a:rPr lang="ko-KR" altLang="en-US" dirty="0"/>
              <a:t>관리</a:t>
            </a:r>
            <a:r>
              <a:rPr lang="en-US" altLang="ko-KR" dirty="0"/>
              <a:t>. </a:t>
            </a:r>
            <a:r>
              <a:rPr lang="ko-KR" altLang="en-US" dirty="0"/>
              <a:t>최근 </a:t>
            </a:r>
            <a:r>
              <a:rPr lang="en-US" altLang="ko-KR" dirty="0" err="1"/>
              <a:t>SDx</a:t>
            </a:r>
            <a:r>
              <a:rPr lang="en-US" altLang="ko-KR" dirty="0"/>
              <a:t>, </a:t>
            </a:r>
            <a:r>
              <a:rPr lang="en-US" altLang="ko-KR" dirty="0" err="1"/>
              <a:t>IoT</a:t>
            </a:r>
            <a:r>
              <a:rPr lang="en-US" altLang="ko-KR" dirty="0"/>
              <a:t>, Embed, Cloud </a:t>
            </a:r>
            <a:r>
              <a:rPr lang="ko-KR" altLang="en-US" dirty="0"/>
              <a:t>등의 </a:t>
            </a:r>
            <a:br>
              <a:rPr lang="en-US" altLang="ko-KR" dirty="0"/>
            </a:br>
            <a:r>
              <a:rPr lang="ko-KR" altLang="en-US" dirty="0"/>
              <a:t>다양한 </a:t>
            </a:r>
            <a:r>
              <a:rPr lang="ko-KR" altLang="en-US" dirty="0" err="1"/>
              <a:t>이머징</a:t>
            </a:r>
            <a:r>
              <a:rPr lang="ko-KR" altLang="en-US" dirty="0"/>
              <a:t> 기술 협력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Eclipse Foundation</a:t>
            </a:r>
          </a:p>
          <a:p>
            <a:pPr lvl="1"/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ko-KR" altLang="en-US" dirty="0" err="1"/>
              <a:t>개발툴을</a:t>
            </a:r>
            <a:r>
              <a:rPr lang="ko-KR" altLang="en-US" dirty="0"/>
              <a:t> 비롯한 배포</a:t>
            </a:r>
            <a:r>
              <a:rPr lang="en-US" altLang="ko-KR" dirty="0"/>
              <a:t>, </a:t>
            </a:r>
            <a:r>
              <a:rPr lang="ko-KR" altLang="en-US" dirty="0"/>
              <a:t>관리 오픈소스 관리</a:t>
            </a:r>
            <a:endParaRPr lang="en-US" altLang="ko-KR" dirty="0"/>
          </a:p>
          <a:p>
            <a:pPr lvl="1"/>
            <a:r>
              <a:rPr lang="en-US" altLang="ko-KR" dirty="0"/>
              <a:t>BI(Business </a:t>
            </a:r>
            <a:r>
              <a:rPr lang="en-US" altLang="ko-KR" dirty="0" err="1"/>
              <a:t>Inteligence</a:t>
            </a:r>
            <a:r>
              <a:rPr lang="en-US" altLang="ko-KR" dirty="0"/>
              <a:t>),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등에 관한 </a:t>
            </a:r>
            <a:r>
              <a:rPr lang="en-US" altLang="ko-KR" dirty="0"/>
              <a:t>200</a:t>
            </a:r>
            <a:r>
              <a:rPr lang="ko-KR" altLang="en-US" dirty="0"/>
              <a:t>여 개 프로젝트 지원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오픈소스 재단</a:t>
            </a:r>
          </a:p>
        </p:txBody>
      </p:sp>
      <p:pic>
        <p:nvPicPr>
          <p:cNvPr id="182274" name="Picture 2" descr="http://images.techhive.com/images/article/2013/09/apache-sw-foundation-logo-100052312-galler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1881" y="876793"/>
            <a:ext cx="745986" cy="498517"/>
          </a:xfrm>
          <a:prstGeom prst="rect">
            <a:avLst/>
          </a:prstGeom>
          <a:noFill/>
        </p:spPr>
      </p:pic>
      <p:pic>
        <p:nvPicPr>
          <p:cNvPr id="182276" name="Picture 4" descr="http://www.theinquirer.net/IMG/049/293049/linux-foundation-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1542" y="2870860"/>
            <a:ext cx="816326" cy="498517"/>
          </a:xfrm>
          <a:prstGeom prst="rect">
            <a:avLst/>
          </a:prstGeom>
          <a:noFill/>
        </p:spPr>
      </p:pic>
      <p:pic>
        <p:nvPicPr>
          <p:cNvPr id="182278" name="Picture 6" descr="https://upload.wikimedia.org/wikipedia/commons/thumb/a/af/Software_Freedom_Conservancy_logo.svg/150px-Software_Freedom_Conservancy_logo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21881" y="1799049"/>
            <a:ext cx="637500" cy="548369"/>
          </a:xfrm>
          <a:prstGeom prst="rect">
            <a:avLst/>
          </a:prstGeom>
          <a:noFill/>
        </p:spPr>
      </p:pic>
      <p:pic>
        <p:nvPicPr>
          <p:cNvPr id="182280" name="Picture 8" descr="https://tctechcrunch2011.files.wordpress.com/2013/07/eclipse.jpg?w=2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21881" y="3867894"/>
            <a:ext cx="697924" cy="6979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770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Cloud Foundry Foundation</a:t>
            </a:r>
          </a:p>
          <a:p>
            <a:pPr lvl="1"/>
            <a:r>
              <a:rPr lang="ko-KR" altLang="en-US" dirty="0"/>
              <a:t>클라우드 구축에 필요한 인프라 소프트웨어들을 관리</a:t>
            </a:r>
            <a:endParaRPr lang="en-US" altLang="ko-KR" dirty="0"/>
          </a:p>
          <a:p>
            <a:pPr lvl="1"/>
            <a:r>
              <a:rPr lang="en-US" altLang="ko-KR" dirty="0"/>
              <a:t>EMC, HP, IBM, </a:t>
            </a:r>
            <a:r>
              <a:rPr lang="ko-KR" altLang="en-US" dirty="0"/>
              <a:t>인텔</a:t>
            </a:r>
            <a:r>
              <a:rPr lang="en-US" altLang="ko-KR" dirty="0"/>
              <a:t>, SAP </a:t>
            </a:r>
            <a:r>
              <a:rPr lang="ko-KR" altLang="en-US" dirty="0"/>
              <a:t>등의 벤더가 공동 참여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Free Software Foundation</a:t>
            </a:r>
          </a:p>
          <a:p>
            <a:pPr lvl="1"/>
            <a:r>
              <a:rPr lang="ko-KR" altLang="en-US" dirty="0" err="1"/>
              <a:t>리처드</a:t>
            </a:r>
            <a:r>
              <a:rPr lang="ko-KR" altLang="en-US" dirty="0"/>
              <a:t> </a:t>
            </a:r>
            <a:r>
              <a:rPr lang="ko-KR" altLang="en-US" dirty="0" err="1"/>
              <a:t>스톨만이</a:t>
            </a:r>
            <a:r>
              <a:rPr lang="ko-KR" altLang="en-US" dirty="0"/>
              <a:t> 창립했으며</a:t>
            </a:r>
            <a:r>
              <a:rPr lang="en-US" altLang="ko-KR" dirty="0"/>
              <a:t>, </a:t>
            </a:r>
            <a:r>
              <a:rPr lang="ko-KR" altLang="en-US" dirty="0"/>
              <a:t>소프트웨어의 자유로운 사용에 </a:t>
            </a:r>
            <a:br>
              <a:rPr lang="en-US" altLang="ko-KR" dirty="0"/>
            </a:br>
            <a:r>
              <a:rPr lang="ko-KR" altLang="en-US" dirty="0"/>
              <a:t>초점을 맞추고 있음</a:t>
            </a:r>
            <a:endParaRPr lang="en-US" altLang="ko-KR" dirty="0"/>
          </a:p>
          <a:p>
            <a:pPr lvl="1"/>
            <a:r>
              <a:rPr lang="ko-KR" altLang="en-US" dirty="0"/>
              <a:t>무료 운영 시스템 구현에 목표를 둔 </a:t>
            </a:r>
            <a:r>
              <a:rPr lang="en-US" altLang="ko-KR" dirty="0"/>
              <a:t>GNU </a:t>
            </a:r>
            <a:r>
              <a:rPr lang="ko-KR" altLang="en-US" dirty="0"/>
              <a:t>프로젝트만 관리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Open Source Initiative</a:t>
            </a:r>
          </a:p>
          <a:p>
            <a:pPr lvl="1"/>
            <a:r>
              <a:rPr lang="ko-KR" altLang="en-US" dirty="0"/>
              <a:t>역시 특정 프로젝트가 아닌 </a:t>
            </a:r>
            <a:r>
              <a:rPr lang="en-US" altLang="ko-KR" dirty="0"/>
              <a:t>'</a:t>
            </a:r>
            <a:r>
              <a:rPr lang="ko-KR" altLang="en-US" dirty="0"/>
              <a:t>오픈소스 소프트웨어</a:t>
            </a:r>
            <a:r>
              <a:rPr lang="en-US" altLang="ko-KR" dirty="0"/>
              <a:t>' </a:t>
            </a:r>
            <a:r>
              <a:rPr lang="ko-KR" altLang="en-US" dirty="0"/>
              <a:t>운동을 지원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Openstack</a:t>
            </a:r>
            <a:r>
              <a:rPr lang="en-US" altLang="ko-KR" dirty="0"/>
              <a:t> Foundation</a:t>
            </a:r>
          </a:p>
          <a:p>
            <a:pPr lvl="1"/>
            <a:r>
              <a:rPr lang="ko-KR" altLang="en-US" dirty="0" err="1"/>
              <a:t>오픈스택</a:t>
            </a:r>
            <a:r>
              <a:rPr lang="ko-KR" altLang="en-US" dirty="0"/>
              <a:t> 클라우드</a:t>
            </a:r>
            <a:r>
              <a:rPr lang="en-US" altLang="ko-KR" dirty="0"/>
              <a:t>(Private Cloud)</a:t>
            </a:r>
            <a:r>
              <a:rPr lang="ko-KR" altLang="en-US" dirty="0"/>
              <a:t> 운영 시스템 프로젝트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오픈소스 재단</a:t>
            </a:r>
          </a:p>
        </p:txBody>
      </p:sp>
      <p:pic>
        <p:nvPicPr>
          <p:cNvPr id="5" name="Picture 4" descr="https://upload.wikimedia.org/wikipedia/commons/thumb/4/42/Opensource.svg/2000px-Opensource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0763" y="2970564"/>
            <a:ext cx="634094" cy="897330"/>
          </a:xfrm>
          <a:prstGeom prst="rect">
            <a:avLst/>
          </a:prstGeom>
          <a:noFill/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0763" y="1999895"/>
            <a:ext cx="634094" cy="4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250" name="Picture 2" descr="http://zdnet1.cbsistatic.com/hub/i/2014/12/09/2dd4b3ad-be46-409e-8ad1-3e9d3cb4e181/ad27df53654a04e5c34bd9db94def638/cloud-foundry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164" y="851142"/>
            <a:ext cx="713694" cy="574019"/>
          </a:xfrm>
          <a:prstGeom prst="rect">
            <a:avLst/>
          </a:prstGeom>
          <a:noFill/>
        </p:spPr>
      </p:pic>
      <p:pic>
        <p:nvPicPr>
          <p:cNvPr id="181252" name="Picture 4" descr="https://www.citrix.com/blogs/wp-content/uploads/2015/04/OpenStack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1585" y="4017449"/>
            <a:ext cx="648072" cy="6480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7134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</a:t>
            </a:r>
          </a:p>
          <a:p>
            <a:pPr lvl="1"/>
            <a:r>
              <a:rPr lang="en-US" altLang="ko-KR" dirty="0"/>
              <a:t>GNU</a:t>
            </a:r>
            <a:r>
              <a:rPr lang="ko-KR" altLang="en-US" dirty="0"/>
              <a:t>에서 관리하고 있는 오픈소스 운영체제</a:t>
            </a:r>
            <a:endParaRPr lang="en-US" altLang="ko-KR" dirty="0"/>
          </a:p>
          <a:p>
            <a:pPr lvl="1"/>
            <a:r>
              <a:rPr lang="en-US" altLang="ko-KR" dirty="0"/>
              <a:t>X86 </a:t>
            </a:r>
            <a:r>
              <a:rPr lang="ko-KR" altLang="en-US" dirty="0"/>
              <a:t>기반에서 벗어나 </a:t>
            </a:r>
            <a:r>
              <a:rPr lang="ko-KR" altLang="en-US" dirty="0" err="1"/>
              <a:t>임베디드</a:t>
            </a:r>
            <a:r>
              <a:rPr lang="ko-KR" altLang="en-US" dirty="0"/>
              <a:t> 기기</a:t>
            </a:r>
            <a:r>
              <a:rPr lang="en-US" altLang="ko-KR" dirty="0"/>
              <a:t>, </a:t>
            </a:r>
            <a:r>
              <a:rPr lang="ko-KR" altLang="en-US" dirty="0"/>
              <a:t>모바일 등 다양한 하드웨어에 </a:t>
            </a:r>
            <a:r>
              <a:rPr lang="ko-KR" altLang="en-US" dirty="0" err="1"/>
              <a:t>포팅</a:t>
            </a:r>
            <a:endParaRPr lang="en-US" altLang="ko-KR" dirty="0"/>
          </a:p>
          <a:p>
            <a:pPr lvl="1"/>
            <a:r>
              <a:rPr lang="ko-KR" altLang="en-US" dirty="0" err="1"/>
              <a:t>데스크탑이나</a:t>
            </a:r>
            <a:r>
              <a:rPr lang="ko-KR" altLang="en-US" dirty="0"/>
              <a:t> </a:t>
            </a:r>
            <a:r>
              <a:rPr lang="ko-KR" altLang="en-US" dirty="0" err="1"/>
              <a:t>웹서버</a:t>
            </a:r>
            <a:r>
              <a:rPr lang="ko-KR" altLang="en-US" dirty="0"/>
              <a:t> 위주에서 현재는 클라우드</a:t>
            </a:r>
            <a:r>
              <a:rPr lang="en-US" altLang="ko-KR" dirty="0"/>
              <a:t>, </a:t>
            </a:r>
            <a:r>
              <a:rPr lang="ko-KR" altLang="en-US" dirty="0" err="1"/>
              <a:t>빅데이터</a:t>
            </a:r>
            <a:r>
              <a:rPr lang="ko-KR" altLang="en-US" dirty="0"/>
              <a:t> 등의 분야에서 사실상의 표준 운영체제로 자리 잡음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스마트폰</a:t>
            </a:r>
            <a:r>
              <a:rPr lang="ko-KR" altLang="en-US" dirty="0"/>
              <a:t> 단말</a:t>
            </a:r>
            <a:r>
              <a:rPr lang="en-US" altLang="ko-KR" dirty="0"/>
              <a:t>(</a:t>
            </a:r>
            <a:r>
              <a:rPr lang="ko-KR" altLang="en-US" dirty="0"/>
              <a:t>한국 </a:t>
            </a:r>
            <a:r>
              <a:rPr lang="en-US" altLang="ko-KR" dirty="0"/>
              <a:t>90.1%)</a:t>
            </a:r>
          </a:p>
          <a:p>
            <a:pPr lvl="1"/>
            <a:r>
              <a:rPr lang="ko-KR" altLang="en-US" dirty="0"/>
              <a:t>전세계 슈퍼 컴퓨터의 </a:t>
            </a:r>
            <a:r>
              <a:rPr lang="en-US" altLang="ko-KR" dirty="0"/>
              <a:t>93.8%(2013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기준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Google, Twitter, </a:t>
            </a:r>
            <a:r>
              <a:rPr lang="en-US" altLang="ko-KR" dirty="0" err="1"/>
              <a:t>Facebook</a:t>
            </a:r>
            <a:r>
              <a:rPr lang="en-US" altLang="ko-KR" dirty="0"/>
              <a:t>, Amazon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개발자 </a:t>
            </a:r>
            <a:r>
              <a:rPr lang="en-US" altLang="ko-KR" dirty="0"/>
              <a:t>8,000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회사 </a:t>
            </a:r>
            <a:r>
              <a:rPr lang="en-US" altLang="ko-KR" dirty="0"/>
              <a:t>800</a:t>
            </a:r>
            <a:r>
              <a:rPr lang="ko-KR" altLang="en-US" dirty="0"/>
              <a:t>개</a:t>
            </a:r>
            <a:r>
              <a:rPr lang="en-US" altLang="ko-KR" dirty="0"/>
              <a:t>, 1,500</a:t>
            </a:r>
            <a:r>
              <a:rPr lang="ko-KR" altLang="en-US" dirty="0" err="1"/>
              <a:t>만줄의</a:t>
            </a:r>
            <a:r>
              <a:rPr lang="ko-KR" altLang="en-US" dirty="0"/>
              <a:t> 코드</a:t>
            </a:r>
          </a:p>
          <a:p>
            <a:pPr lvl="1"/>
            <a:r>
              <a:rPr lang="en-US" altLang="ko-KR" dirty="0"/>
              <a:t>3~6</a:t>
            </a:r>
            <a:r>
              <a:rPr lang="ko-KR" altLang="en-US" dirty="0"/>
              <a:t>개월 주기의 </a:t>
            </a:r>
            <a:r>
              <a:rPr lang="ko-KR" altLang="en-US" dirty="0" err="1"/>
              <a:t>커널</a:t>
            </a:r>
            <a:r>
              <a:rPr lang="ko-KR" altLang="en-US" dirty="0"/>
              <a:t> 업그레이드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성공한 오픈소스 프로젝트</a:t>
            </a:r>
          </a:p>
        </p:txBody>
      </p:sp>
      <p:pic>
        <p:nvPicPr>
          <p:cNvPr id="5" name="Picture 2" descr="https://upload.wikimedia.org/wikipedia/commons/thumb/3/35/Tux.svg/2000px-Tux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1585" y="428127"/>
            <a:ext cx="601352" cy="697924"/>
          </a:xfrm>
          <a:prstGeom prst="rect">
            <a:avLst/>
          </a:prstGeom>
          <a:noFill/>
        </p:spPr>
      </p:pic>
      <p:pic>
        <p:nvPicPr>
          <p:cNvPr id="8" name="Picture 2" descr="http://geektechblog.com/wp-content/uploads/2011/08/Linux-debian-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751" y="2021458"/>
            <a:ext cx="615817" cy="81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447" y="2502339"/>
            <a:ext cx="1075176" cy="67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http://www.latesttechnonews.com/wp-content/uploads/2012/03/Ubuntu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34" y="3737595"/>
            <a:ext cx="889741" cy="7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http://wiki.centos.org/ArtWork/Logo/Horizontal?action=AttachFile&amp;do=get&amp;target=h-5c-a-29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73" y="4038622"/>
            <a:ext cx="1426790" cy="38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http://cloudtimes.org/wp-content/uploads/2012/06/redhat-logo-cloud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699" y="3023193"/>
            <a:ext cx="703760" cy="7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://farm6.staticflickr.com/5266/5740911303_2cd01c7e0d_z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774" y="3192362"/>
            <a:ext cx="1232074" cy="48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www.gfxtra.com/uploads/posts_images/6/6/66145/gento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23" y="3797329"/>
            <a:ext cx="675858" cy="9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915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8195" y="3192362"/>
            <a:ext cx="1882395" cy="147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38196" y="4653893"/>
            <a:ext cx="4012637" cy="197811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: Worldwide Linux Server Operation System Environment by Vendors, 2006-2010, March IDC 2011</a:t>
            </a:r>
          </a:p>
        </p:txBody>
      </p:sp>
    </p:spTree>
    <p:extLst>
      <p:ext uri="{BB962C8B-B14F-4D97-AF65-F5344CB8AC3E}">
        <p14:creationId xmlns:p14="http://schemas.microsoft.com/office/powerpoint/2010/main" val="2135325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err="1"/>
              <a:t>MySQL</a:t>
            </a:r>
            <a:r>
              <a:rPr lang="en-US" altLang="ko-KR" dirty="0"/>
              <a:t>(</a:t>
            </a:r>
            <a:r>
              <a:rPr lang="en-US" altLang="ko-KR" dirty="0" err="1"/>
              <a:t>MariaDB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전세계적으로 가장 많이 사용되고 있는 오픈소스 데이터베이스의 하나</a:t>
            </a:r>
            <a:endParaRPr lang="en-US" altLang="ko-KR" dirty="0"/>
          </a:p>
          <a:p>
            <a:pPr lvl="1"/>
            <a:r>
              <a:rPr lang="ko-KR" altLang="en-US" dirty="0" err="1"/>
              <a:t>페이스북</a:t>
            </a:r>
            <a:r>
              <a:rPr lang="ko-KR" altLang="en-US" dirty="0"/>
              <a:t> 등 거의 대부분의 웹 서비스 업체에서 운영 데이터 저장용으로 사용</a:t>
            </a:r>
            <a:endParaRPr lang="en-US" altLang="ko-KR" dirty="0"/>
          </a:p>
          <a:p>
            <a:pPr lvl="1"/>
            <a:r>
              <a:rPr lang="ko-KR" altLang="en-US" dirty="0"/>
              <a:t>현재는 </a:t>
            </a:r>
            <a:r>
              <a:rPr lang="ko-KR" altLang="en-US" dirty="0" err="1"/>
              <a:t>클러스터링</a:t>
            </a:r>
            <a:r>
              <a:rPr lang="en-US" altLang="ko-KR" dirty="0"/>
              <a:t>, </a:t>
            </a:r>
            <a:r>
              <a:rPr lang="ko-KR" altLang="en-US" dirty="0"/>
              <a:t>분산</a:t>
            </a:r>
            <a:r>
              <a:rPr lang="en-US" altLang="ko-KR" dirty="0"/>
              <a:t>(</a:t>
            </a:r>
            <a:r>
              <a:rPr lang="ko-KR" altLang="en-US" dirty="0" err="1"/>
              <a:t>샤딩</a:t>
            </a:r>
            <a:r>
              <a:rPr lang="en-US" altLang="ko-KR" dirty="0"/>
              <a:t>), </a:t>
            </a:r>
            <a:r>
              <a:rPr lang="ko-KR" altLang="en-US" dirty="0"/>
              <a:t>복제</a:t>
            </a:r>
            <a:r>
              <a:rPr lang="en-US" altLang="ko-KR" dirty="0"/>
              <a:t> </a:t>
            </a:r>
            <a:r>
              <a:rPr lang="ko-KR" altLang="en-US" dirty="0"/>
              <a:t>및 백업 등 엔터프라이즈 환경에서 필요로 하는 고급 기능까지 지원</a:t>
            </a:r>
            <a:endParaRPr lang="en-US" altLang="ko-KR" dirty="0"/>
          </a:p>
          <a:p>
            <a:pPr lvl="1"/>
            <a:r>
              <a:rPr lang="ko-KR" altLang="en-US" dirty="0" err="1"/>
              <a:t>오라클이</a:t>
            </a:r>
            <a:r>
              <a:rPr lang="ko-KR" altLang="en-US" dirty="0"/>
              <a:t> 인수</a:t>
            </a:r>
            <a:r>
              <a:rPr lang="en-US" altLang="ko-KR" dirty="0"/>
              <a:t>(10</a:t>
            </a:r>
            <a:r>
              <a:rPr lang="ko-KR" altLang="en-US" dirty="0"/>
              <a:t>억 달러</a:t>
            </a:r>
            <a:r>
              <a:rPr lang="en-US" altLang="ko-KR" dirty="0"/>
              <a:t>) </a:t>
            </a:r>
            <a:r>
              <a:rPr lang="ko-KR" altLang="en-US" dirty="0"/>
              <a:t>후 “</a:t>
            </a:r>
            <a:r>
              <a:rPr lang="ko-KR" altLang="en-US" dirty="0" err="1"/>
              <a:t>오픈코어</a:t>
            </a:r>
            <a:r>
              <a:rPr lang="ko-KR" altLang="en-US" dirty="0"/>
              <a:t> 전략” 표방</a:t>
            </a:r>
          </a:p>
          <a:p>
            <a:pPr lvl="1"/>
            <a:r>
              <a:rPr lang="ko-KR" altLang="en-US" dirty="0"/>
              <a:t>오픈소스 결과물의 확장 기능이나 엔터프라이즈 기능 공개하지 않고 있음</a:t>
            </a:r>
            <a:endParaRPr lang="en-US" altLang="ko-KR" dirty="0"/>
          </a:p>
          <a:p>
            <a:pPr lvl="1"/>
            <a:r>
              <a:rPr lang="ko-KR" altLang="en-US" dirty="0"/>
              <a:t>이에 반발한 마이클 </a:t>
            </a:r>
            <a:r>
              <a:rPr lang="ko-KR" altLang="en-US" dirty="0" err="1"/>
              <a:t>몬티가</a:t>
            </a:r>
            <a:r>
              <a:rPr lang="ko-KR" altLang="en-US" dirty="0"/>
              <a:t> 막내 딸 이름을 붙여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en-US" dirty="0"/>
              <a:t>시작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Apache HTTP Server</a:t>
            </a:r>
          </a:p>
          <a:p>
            <a:pPr lvl="1"/>
            <a:r>
              <a:rPr lang="en-US" altLang="ko-KR" dirty="0"/>
              <a:t>Apache </a:t>
            </a:r>
            <a:r>
              <a:rPr lang="ko-KR" altLang="en-US" dirty="0"/>
              <a:t>재단의 대표 프로젝트로 전 세계적으로 가장 많이 </a:t>
            </a:r>
            <a:br>
              <a:rPr lang="en-US" altLang="ko-KR" dirty="0"/>
            </a:br>
            <a:r>
              <a:rPr lang="ko-KR" altLang="en-US" dirty="0"/>
              <a:t>사용</a:t>
            </a:r>
            <a:r>
              <a:rPr lang="en-US" altLang="ko-KR" dirty="0"/>
              <a:t>(46% </a:t>
            </a:r>
            <a:r>
              <a:rPr lang="ko-KR" altLang="en-US" dirty="0"/>
              <a:t>점유율</a:t>
            </a:r>
            <a:r>
              <a:rPr lang="en-US" altLang="ko-KR" dirty="0"/>
              <a:t>)</a:t>
            </a:r>
            <a:r>
              <a:rPr lang="ko-KR" altLang="en-US" dirty="0"/>
              <a:t>하는 </a:t>
            </a:r>
            <a:r>
              <a:rPr lang="ko-KR" altLang="en-US" dirty="0" err="1"/>
              <a:t>웹서버</a:t>
            </a:r>
            <a:endParaRPr lang="en-US" altLang="ko-KR" dirty="0"/>
          </a:p>
          <a:p>
            <a:pPr lvl="1"/>
            <a:r>
              <a:rPr lang="en-US" altLang="ko-KR" dirty="0"/>
              <a:t>NCSA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ko-KR" altLang="en-US" dirty="0"/>
              <a:t>코드를 기반으로 </a:t>
            </a:r>
            <a:r>
              <a:rPr lang="en-US" altLang="ko-KR" dirty="0"/>
              <a:t>Linux</a:t>
            </a:r>
            <a:r>
              <a:rPr lang="ko-KR" altLang="en-US" dirty="0"/>
              <a:t>에서 사용할 수 있도록 웹 서버 코드를 </a:t>
            </a:r>
            <a:br>
              <a:rPr lang="en-US" altLang="ko-KR" dirty="0"/>
            </a:br>
            <a:r>
              <a:rPr lang="ko-KR" altLang="en-US" dirty="0"/>
              <a:t>재 작성 </a:t>
            </a:r>
          </a:p>
          <a:p>
            <a:pPr lvl="1"/>
            <a:r>
              <a:rPr lang="ko-KR" altLang="en-US" dirty="0"/>
              <a:t>커뮤니티 그룹과 미 </a:t>
            </a:r>
            <a:r>
              <a:rPr lang="ko-KR" altLang="en-US" dirty="0" err="1"/>
              <a:t>델라웨어사와</a:t>
            </a:r>
            <a:r>
              <a:rPr lang="ko-KR" altLang="en-US" dirty="0"/>
              <a:t> 합작하여 </a:t>
            </a:r>
            <a:r>
              <a:rPr lang="en-US" altLang="ko-KR" dirty="0"/>
              <a:t>Apache Software Foundation</a:t>
            </a:r>
            <a:r>
              <a:rPr lang="ko-KR" altLang="en-US" dirty="0"/>
              <a:t> 설립</a:t>
            </a:r>
            <a:r>
              <a:rPr lang="en-US" altLang="ko-KR" dirty="0"/>
              <a:t>(1999)  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성공한 오픈소스 프로젝트</a:t>
            </a:r>
          </a:p>
        </p:txBody>
      </p:sp>
      <p:pic>
        <p:nvPicPr>
          <p:cNvPr id="166914" name="Picture 2" descr="https://pbs.twimg.com/profile_images/1240079072/logo-mysql-170x170_400x400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21585" y="477979"/>
            <a:ext cx="747775" cy="747775"/>
          </a:xfrm>
          <a:prstGeom prst="rect">
            <a:avLst/>
          </a:prstGeom>
          <a:noFill/>
        </p:spPr>
      </p:pic>
      <p:pic>
        <p:nvPicPr>
          <p:cNvPr id="7" name="Picture 4" descr="http://www.cohprog.com/images/apach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30" y="2771157"/>
            <a:ext cx="794604" cy="40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714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Open Source?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393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8640" y="777089"/>
            <a:ext cx="6480720" cy="1944216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특정 벤더의 운영체제와 브라우저에 대한 높은 종속성으로 인한 국가적인 보안 위기 초래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종속성을 낮추기 위한 방안으로 자유로운 사용과 수정이 가능한 오픈소스 부각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실제 다양한 국가와 기관에서 </a:t>
            </a:r>
            <a:r>
              <a:rPr lang="ko-KR" altLang="en-US" dirty="0" err="1"/>
              <a:t>오픈소스를</a:t>
            </a:r>
            <a:r>
              <a:rPr lang="ko-KR" altLang="en-US" dirty="0"/>
              <a:t> 사용한 성공 사례</a:t>
            </a:r>
            <a:endParaRPr lang="en-US" altLang="ko-KR" dirty="0"/>
          </a:p>
          <a:p>
            <a:pPr lvl="1"/>
            <a:r>
              <a:rPr lang="ko-KR" altLang="en-US" dirty="0"/>
              <a:t>독일</a:t>
            </a:r>
            <a:r>
              <a:rPr lang="en-US" altLang="ko-KR" dirty="0"/>
              <a:t>(</a:t>
            </a:r>
            <a:r>
              <a:rPr lang="ko-KR" altLang="en-US" dirty="0"/>
              <a:t>뮌헨 시청 </a:t>
            </a:r>
            <a:r>
              <a:rPr lang="en-US" altLang="ko-KR" dirty="0" err="1"/>
              <a:t>Ubuntu</a:t>
            </a:r>
            <a:r>
              <a:rPr lang="en-US" altLang="ko-KR" dirty="0"/>
              <a:t> Linux </a:t>
            </a:r>
            <a:r>
              <a:rPr lang="ko-KR" altLang="en-US" dirty="0"/>
              <a:t>도입</a:t>
            </a:r>
            <a:r>
              <a:rPr lang="en-US" altLang="ko-KR" dirty="0"/>
              <a:t>), </a:t>
            </a:r>
            <a:r>
              <a:rPr lang="ko-KR" altLang="en-US" dirty="0"/>
              <a:t>중국</a:t>
            </a:r>
            <a:r>
              <a:rPr lang="en-US" altLang="ko-KR" dirty="0"/>
              <a:t>(</a:t>
            </a:r>
            <a:r>
              <a:rPr lang="ko-KR" altLang="en-US" dirty="0" err="1"/>
              <a:t>캐노니컬과</a:t>
            </a:r>
            <a:r>
              <a:rPr lang="ko-KR" altLang="en-US" dirty="0"/>
              <a:t> 공동으로 </a:t>
            </a:r>
            <a:r>
              <a:rPr lang="en-US" altLang="ko-KR" dirty="0"/>
              <a:t>PC </a:t>
            </a:r>
            <a:r>
              <a:rPr lang="ko-KR" altLang="en-US" dirty="0"/>
              <a:t>용 </a:t>
            </a:r>
            <a:r>
              <a:rPr lang="en-US" altLang="ko-KR" dirty="0" err="1"/>
              <a:t>Ubuntu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개방형 기술의 필요성 </a:t>
            </a:r>
            <a:r>
              <a:rPr lang="en-US" altLang="ko-KR" dirty="0"/>
              <a:t>– </a:t>
            </a:r>
            <a:r>
              <a:rPr lang="ko-KR" altLang="en-US" dirty="0"/>
              <a:t>우리나라 </a:t>
            </a:r>
            <a:r>
              <a:rPr lang="en-US" altLang="ko-KR" dirty="0"/>
              <a:t>IT </a:t>
            </a:r>
            <a:r>
              <a:rPr lang="ko-KR" altLang="en-US" dirty="0"/>
              <a:t>현실</a:t>
            </a:r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344" y="2885977"/>
            <a:ext cx="3212128" cy="177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8555" y="2901568"/>
            <a:ext cx="2787677" cy="1696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5" descr="http://cfile22.uf.tistory.com/image/246E9C3452CB77D41EC18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2856" y="3269674"/>
            <a:ext cx="2442733" cy="904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541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1298E-D1E1-4208-AD65-B8A22E5B5BA0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sz="2400" dirty="0">
                <a:latin typeface="+mj-lt"/>
              </a:rPr>
              <a:t>김민정</a:t>
            </a:r>
            <a:endParaRPr lang="en-US" altLang="ko-KR" sz="2400" dirty="0">
              <a:latin typeface="+mj-lt"/>
            </a:endParaRPr>
          </a:p>
          <a:p>
            <a:r>
              <a:rPr lang="en-US" altLang="ko-KR" sz="2400" dirty="0">
                <a:latin typeface="+mj-lt"/>
              </a:rPr>
              <a:t>email: </a:t>
            </a:r>
            <a:r>
              <a:rPr lang="en-US" altLang="en-US" sz="2400" dirty="0">
                <a:latin typeface="+mj-lt"/>
                <a:hlinkClick r:id="rId2"/>
              </a:rPr>
              <a:t>kimmin9642@dgu.ac.kr</a:t>
            </a:r>
            <a:endParaRPr lang="en-US" altLang="en-US" sz="2400" dirty="0">
              <a:latin typeface="+mj-lt"/>
            </a:endParaRPr>
          </a:p>
          <a:p>
            <a:r>
              <a:rPr lang="en-US" altLang="ko-KR" sz="2400" dirty="0">
                <a:latin typeface="+mj-lt"/>
              </a:rPr>
              <a:t>Cell: </a:t>
            </a:r>
            <a:r>
              <a:rPr lang="en-US" altLang="ko-KR" sz="2400" i="0" u="none" strike="noStrike" dirty="0">
                <a:effectLst/>
                <a:latin typeface="+mj-lt"/>
              </a:rPr>
              <a:t>010-7726-9642</a:t>
            </a:r>
            <a:r>
              <a:rPr lang="ko-KR" altLang="en-US" sz="2400" i="0" dirty="0">
                <a:effectLst/>
                <a:latin typeface="+mj-lt"/>
              </a:rPr>
              <a:t> </a:t>
            </a:r>
            <a:endParaRPr lang="en-US" altLang="ko-KR" sz="2400" i="0" dirty="0">
              <a:effectLst/>
              <a:latin typeface="+mj-lt"/>
            </a:endParaRPr>
          </a:p>
          <a:p>
            <a:r>
              <a:rPr lang="en-US" altLang="ko-KR" sz="2400" dirty="0">
                <a:latin typeface="+mj-lt"/>
              </a:rPr>
              <a:t>Office hours: By appointment</a:t>
            </a:r>
          </a:p>
        </p:txBody>
      </p:sp>
    </p:spTree>
    <p:extLst>
      <p:ext uri="{BB962C8B-B14F-4D97-AF65-F5344CB8AC3E}">
        <p14:creationId xmlns:p14="http://schemas.microsoft.com/office/powerpoint/2010/main" val="1156491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대내외 비즈니스 환경의 변화</a:t>
            </a:r>
            <a:endParaRPr lang="en-US" altLang="ko-KR" dirty="0"/>
          </a:p>
          <a:p>
            <a:pPr lvl="1"/>
            <a:r>
              <a:rPr lang="ko-KR" altLang="en-US" dirty="0"/>
              <a:t>빠르게 변하는 비즈니스 주변 환경</a:t>
            </a:r>
            <a:endParaRPr lang="en-US" altLang="ko-KR" dirty="0"/>
          </a:p>
          <a:p>
            <a:pPr lvl="1"/>
            <a:r>
              <a:rPr lang="en-US" altLang="ko-KR" dirty="0"/>
              <a:t>"</a:t>
            </a:r>
            <a:r>
              <a:rPr lang="ko-KR" altLang="en-US" dirty="0"/>
              <a:t>어떤 </a:t>
            </a:r>
            <a:r>
              <a:rPr lang="en-US" altLang="ko-KR" dirty="0"/>
              <a:t>IT </a:t>
            </a:r>
            <a:r>
              <a:rPr lang="ko-KR" altLang="en-US" dirty="0"/>
              <a:t>기술</a:t>
            </a:r>
            <a:r>
              <a:rPr lang="en-US" altLang="ko-KR" dirty="0"/>
              <a:t>" </a:t>
            </a:r>
            <a:r>
              <a:rPr lang="ko-KR" altLang="en-US" dirty="0"/>
              <a:t>보다는 </a:t>
            </a:r>
            <a:r>
              <a:rPr lang="en-US" altLang="ko-KR" dirty="0"/>
              <a:t>"</a:t>
            </a:r>
            <a:r>
              <a:rPr lang="ko-KR" altLang="en-US" dirty="0"/>
              <a:t>필요한 비즈니스</a:t>
            </a:r>
            <a:r>
              <a:rPr lang="en-US" altLang="ko-KR" dirty="0"/>
              <a:t>"</a:t>
            </a:r>
            <a:r>
              <a:rPr lang="ko-KR" altLang="en-US" dirty="0"/>
              <a:t>를 </a:t>
            </a:r>
            <a:r>
              <a:rPr lang="en-US" altLang="ko-KR" dirty="0"/>
              <a:t>"</a:t>
            </a:r>
            <a:r>
              <a:rPr lang="ko-KR" altLang="en-US" dirty="0"/>
              <a:t>빠르게</a:t>
            </a:r>
            <a:r>
              <a:rPr lang="en-US" altLang="ko-KR" dirty="0"/>
              <a:t>" </a:t>
            </a:r>
            <a:r>
              <a:rPr lang="ko-KR" altLang="en-US" dirty="0"/>
              <a:t>하는 것이 중요한 시대</a:t>
            </a:r>
            <a:endParaRPr lang="en-US" altLang="ko-KR" dirty="0"/>
          </a:p>
          <a:p>
            <a:pPr lvl="1"/>
            <a:r>
              <a:rPr lang="en-US" altLang="ko-KR" dirty="0"/>
              <a:t>Mobile,</a:t>
            </a:r>
            <a:r>
              <a:rPr lang="ko-KR" altLang="en-US" dirty="0"/>
              <a:t> </a:t>
            </a:r>
            <a:r>
              <a:rPr lang="en-US" altLang="ko-KR" dirty="0"/>
              <a:t>SNS </a:t>
            </a:r>
            <a:r>
              <a:rPr lang="ko-KR" altLang="en-US" dirty="0"/>
              <a:t>혁명</a:t>
            </a:r>
            <a:endParaRPr lang="en-US" altLang="ko-KR" dirty="0"/>
          </a:p>
          <a:p>
            <a:pPr lvl="1"/>
            <a:r>
              <a:rPr lang="ko-KR" altLang="en-US" dirty="0"/>
              <a:t>대량 데이터 분석의 필요성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오픈소스인가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3" name="Picture 2" descr="http://icons.iconarchive.com/icons/treetog/junior/128/mail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461" y="3770728"/>
            <a:ext cx="548369" cy="54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914682" y="3895357"/>
            <a:ext cx="1484702" cy="256417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</a:t>
            </a:r>
            <a:r>
              <a:rPr lang="ko-KR" altLang="en-US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억 개의 </a:t>
            </a:r>
            <a:r>
              <a:rPr lang="ko-KR" altLang="en-US" sz="969" i="1" kern="0" dirty="0" err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이메일이</a:t>
            </a:r>
            <a:r>
              <a:rPr lang="ko-KR" altLang="en-US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발송</a:t>
            </a:r>
          </a:p>
        </p:txBody>
      </p:sp>
      <p:pic>
        <p:nvPicPr>
          <p:cNvPr id="45" name="Picture 4" descr="http://icons.iconarchive.com/icons/graphics-vibe/simple-rounded-social/128/twitt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550" y="3222499"/>
            <a:ext cx="498516" cy="49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3682066" y="3348995"/>
            <a:ext cx="1393330" cy="256417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10</a:t>
            </a:r>
            <a:r>
              <a:rPr lang="ko-KR" altLang="en-US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만개의 </a:t>
            </a:r>
            <a:r>
              <a:rPr lang="ko-KR" altLang="en-US" sz="969" i="1" kern="0" dirty="0" err="1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트윗</a:t>
            </a:r>
            <a:r>
              <a:rPr lang="ko-KR" altLang="en-US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메시지</a:t>
            </a:r>
          </a:p>
        </p:txBody>
      </p:sp>
      <p:pic>
        <p:nvPicPr>
          <p:cNvPr id="47" name="Picture 6" descr="http://icons.iconarchive.com/icons/yootheme/social-bookmark/128/social-facebook-box-white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639" y="2671453"/>
            <a:ext cx="476811" cy="4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4333192" y="2689299"/>
            <a:ext cx="1704313" cy="420436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spcBef>
                <a:spcPct val="20000"/>
              </a:spcBef>
              <a:buSzPct val="100000"/>
            </a:pPr>
            <a:r>
              <a:rPr lang="en-US" altLang="ko-KR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293,000</a:t>
            </a:r>
            <a:r>
              <a:rPr lang="ko-KR" altLang="en-US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개의</a:t>
            </a:r>
            <a:r>
              <a:rPr lang="en-US" altLang="ko-KR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상태 업데이트</a:t>
            </a:r>
            <a:endParaRPr lang="en-US" altLang="ko-KR" sz="969" i="1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  <a:p>
            <a:pPr latinLnBrk="0">
              <a:spcBef>
                <a:spcPct val="20000"/>
              </a:spcBef>
              <a:buSzPct val="100000"/>
            </a:pPr>
            <a:r>
              <a:rPr lang="en-US" altLang="ko-KR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20G </a:t>
            </a:r>
            <a:r>
              <a:rPr lang="ko-KR" altLang="en-US" sz="969" i="1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이상의 로그 데이터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83894" y="3008345"/>
            <a:ext cx="1497365" cy="326756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68288" indent="-268288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Tx/>
              <a:buBlip>
                <a:blip r:embed="rId5"/>
              </a:buBlip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kumimoji="0" sz="1600" b="0" kern="0">
                <a:solidFill>
                  <a:srgbClr val="000000"/>
                </a:solidFill>
                <a:latin typeface="산돌고딕 M" pitchFamily="18" charset="-127"/>
                <a:ea typeface="산돌고딕 M" pitchFamily="18" charset="-127"/>
              </a:defRPr>
            </a:lvl1pPr>
          </a:lstStyle>
          <a:p>
            <a:pPr>
              <a:lnSpc>
                <a:spcPct val="110000"/>
              </a:lnSpc>
              <a:spcBef>
                <a:spcPct val="20000"/>
              </a:spcBef>
              <a:buNone/>
            </a:pPr>
            <a:r>
              <a:rPr lang="ko-KR" altLang="en-US" sz="1385" b="1" i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방금 </a:t>
            </a:r>
            <a:r>
              <a:rPr lang="en-US" altLang="ko-KR" sz="1385" b="1" i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1</a:t>
            </a:r>
            <a:r>
              <a:rPr lang="ko-KR" altLang="en-US" sz="1385" b="1" i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분 동안 </a:t>
            </a:r>
            <a:r>
              <a:rPr lang="en-US" altLang="ko-KR" sz="1385" b="1" i="1" dirty="0">
                <a:latin typeface="Arial" pitchFamily="34" charset="0"/>
                <a:ea typeface="맑은 고딕" pitchFamily="50" charset="-127"/>
                <a:cs typeface="Arial" pitchFamily="34" charset="0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32283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IT </a:t>
            </a:r>
            <a:r>
              <a:rPr lang="ko-KR" altLang="en-US" dirty="0"/>
              <a:t>환경의 변화로 인해 </a:t>
            </a:r>
            <a:r>
              <a:rPr lang="en-US" altLang="ko-KR" dirty="0"/>
              <a:t>SW </a:t>
            </a:r>
            <a:r>
              <a:rPr lang="ko-KR" altLang="en-US" dirty="0"/>
              <a:t>중심으로 전환의 필요성</a:t>
            </a:r>
            <a:endParaRPr lang="en-US" altLang="ko-KR" dirty="0"/>
          </a:p>
          <a:p>
            <a:pPr lvl="1"/>
            <a:r>
              <a:rPr lang="en-US" altLang="ko-KR" dirty="0"/>
              <a:t>Mobile, SNS</a:t>
            </a:r>
            <a:r>
              <a:rPr lang="ko-KR" altLang="en-US" dirty="0"/>
              <a:t>의 발달로 트래픽 증가</a:t>
            </a:r>
            <a:endParaRPr lang="en-US" altLang="ko-KR" dirty="0"/>
          </a:p>
          <a:p>
            <a:pPr lvl="1"/>
            <a:r>
              <a:rPr lang="ko-KR" altLang="en-US" dirty="0"/>
              <a:t>과거에는 주요 기술들을 소수의 </a:t>
            </a:r>
            <a:r>
              <a:rPr lang="en-US" altLang="ko-KR" dirty="0"/>
              <a:t>IT </a:t>
            </a:r>
            <a:r>
              <a:rPr lang="ko-KR" altLang="en-US" dirty="0"/>
              <a:t>벤더에게서 제공 받아야 했음</a:t>
            </a:r>
            <a:endParaRPr lang="en-US" altLang="ko-KR" dirty="0"/>
          </a:p>
          <a:p>
            <a:pPr lvl="1"/>
            <a:r>
              <a:rPr lang="ko-KR" altLang="en-US" dirty="0"/>
              <a:t>과거의 </a:t>
            </a:r>
            <a:r>
              <a:rPr lang="en-US" altLang="ko-KR" dirty="0"/>
              <a:t>IT </a:t>
            </a:r>
            <a:r>
              <a:rPr lang="ko-KR" altLang="en-US" dirty="0"/>
              <a:t>기술로 커버하기 힘든 상황</a:t>
            </a:r>
            <a:endParaRPr lang="en-US" altLang="ko-KR" dirty="0"/>
          </a:p>
          <a:p>
            <a:pPr lvl="1"/>
            <a:r>
              <a:rPr lang="ko-KR" altLang="en-US" dirty="0"/>
              <a:t>새로운 요구사항을 빠르게 수용할 수 있는 기술의 필요성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오픈소스인가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21" name="Picture 2" descr="http://www.skylinetradeshowtips.com/wp-content/uploads/2013/12/leave-trade-sh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0282" y="2372343"/>
            <a:ext cx="2006493" cy="20007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9701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클라우드</a:t>
            </a:r>
            <a:r>
              <a:rPr lang="en-US" altLang="ko-KR" dirty="0"/>
              <a:t>(</a:t>
            </a:r>
            <a:r>
              <a:rPr lang="ko-KR" altLang="en-US" dirty="0"/>
              <a:t>가상화</a:t>
            </a:r>
            <a:r>
              <a:rPr lang="en-US" altLang="ko-KR" dirty="0"/>
              <a:t>) </a:t>
            </a:r>
            <a:r>
              <a:rPr lang="ko-KR" altLang="en-US" dirty="0"/>
              <a:t>등 신기술</a:t>
            </a:r>
            <a:endParaRPr lang="en-US" altLang="ko-KR" dirty="0"/>
          </a:p>
          <a:p>
            <a:pPr lvl="1"/>
            <a:r>
              <a:rPr lang="en-US" altLang="ko-KR" dirty="0"/>
              <a:t>Mobile, SNS</a:t>
            </a:r>
            <a:r>
              <a:rPr lang="ko-KR" altLang="en-US" dirty="0"/>
              <a:t>에서 발생하는 대용량 데이터를 처리할 수 빅데이터 기술 적용</a:t>
            </a:r>
            <a:endParaRPr lang="en-US" altLang="ko-KR" dirty="0"/>
          </a:p>
          <a:p>
            <a:pPr lvl="1"/>
            <a:r>
              <a:rPr lang="ko-KR" altLang="en-US" dirty="0"/>
              <a:t>서비스 수요에 맞추어 빠르게 인프라를 구축할 수 있는 클라우드</a:t>
            </a:r>
            <a:r>
              <a:rPr lang="en-US" altLang="ko-KR" dirty="0"/>
              <a:t>, </a:t>
            </a:r>
            <a:r>
              <a:rPr lang="ko-KR" altLang="en-US" dirty="0"/>
              <a:t>가상화 기술 적용</a:t>
            </a:r>
            <a:endParaRPr lang="en-US" altLang="ko-KR" dirty="0"/>
          </a:p>
          <a:p>
            <a:pPr lvl="1"/>
            <a:r>
              <a:rPr lang="ko-KR" altLang="en-US" dirty="0" err="1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클라우드는 현재도 빠르게 발전하고 있는</a:t>
            </a:r>
            <a:br>
              <a:rPr lang="en-US" altLang="ko-KR" dirty="0"/>
            </a:br>
            <a:r>
              <a:rPr lang="en-US" altLang="ko-KR" dirty="0"/>
              <a:t>Emerging Technology</a:t>
            </a:r>
          </a:p>
          <a:p>
            <a:pPr lvl="1"/>
            <a:r>
              <a:rPr lang="ko-KR" altLang="en-US" dirty="0"/>
              <a:t>빠른 기술 발전을 수용하면서도</a:t>
            </a:r>
            <a:br>
              <a:rPr lang="en-US" altLang="ko-KR" dirty="0"/>
            </a:br>
            <a:r>
              <a:rPr lang="ko-KR" altLang="en-US" dirty="0"/>
              <a:t>다수의 참여자가 평등하게 사용할 수 있는</a:t>
            </a:r>
            <a:br>
              <a:rPr lang="en-US" altLang="ko-KR" dirty="0"/>
            </a:br>
            <a:r>
              <a:rPr lang="ko-KR" altLang="en-US" dirty="0"/>
              <a:t>기술 기반의 필요성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오픈소스인가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092095" y="1873826"/>
            <a:ext cx="3427710" cy="2739878"/>
            <a:chOff x="4376404" y="2423726"/>
            <a:chExt cx="4951136" cy="3957602"/>
          </a:xfrm>
        </p:grpSpPr>
        <p:grpSp>
          <p:nvGrpSpPr>
            <p:cNvPr id="6" name="그룹 46"/>
            <p:cNvGrpSpPr/>
            <p:nvPr/>
          </p:nvGrpSpPr>
          <p:grpSpPr>
            <a:xfrm>
              <a:off x="4792172" y="2423726"/>
              <a:ext cx="4535368" cy="3957602"/>
              <a:chOff x="1975506" y="1142985"/>
              <a:chExt cx="5128659" cy="5131618"/>
            </a:xfrm>
          </p:grpSpPr>
          <p:grpSp>
            <p:nvGrpSpPr>
              <p:cNvPr id="11" name="Group 8"/>
              <p:cNvGrpSpPr>
                <a:grpSpLocks/>
              </p:cNvGrpSpPr>
              <p:nvPr/>
            </p:nvGrpSpPr>
            <p:grpSpPr bwMode="auto">
              <a:xfrm>
                <a:off x="1975506" y="1142985"/>
                <a:ext cx="5128659" cy="5131618"/>
                <a:chOff x="1092" y="735"/>
                <a:chExt cx="3464" cy="3466"/>
              </a:xfrm>
            </p:grpSpPr>
            <p:sp>
              <p:nvSpPr>
                <p:cNvPr id="16" name="Freeform 9"/>
                <p:cNvSpPr>
                  <a:spLocks/>
                </p:cNvSpPr>
                <p:nvPr/>
              </p:nvSpPr>
              <p:spPr bwMode="auto">
                <a:xfrm>
                  <a:off x="2826" y="1115"/>
                  <a:ext cx="1730" cy="2064"/>
                </a:xfrm>
                <a:custGeom>
                  <a:avLst/>
                  <a:gdLst/>
                  <a:ahLst/>
                  <a:cxnLst>
                    <a:cxn ang="0">
                      <a:pos x="593" y="1142"/>
                    </a:cxn>
                    <a:cxn ang="0">
                      <a:pos x="585" y="1083"/>
                    </a:cxn>
                    <a:cxn ang="0">
                      <a:pos x="575" y="1027"/>
                    </a:cxn>
                    <a:cxn ang="0">
                      <a:pos x="559" y="969"/>
                    </a:cxn>
                    <a:cxn ang="0">
                      <a:pos x="537" y="918"/>
                    </a:cxn>
                    <a:cxn ang="0">
                      <a:pos x="508" y="867"/>
                    </a:cxn>
                    <a:cxn ang="0">
                      <a:pos x="478" y="822"/>
                    </a:cxn>
                    <a:cxn ang="0">
                      <a:pos x="440" y="777"/>
                    </a:cxn>
                    <a:cxn ang="0">
                      <a:pos x="402" y="737"/>
                    </a:cxn>
                    <a:cxn ang="0">
                      <a:pos x="358" y="702"/>
                    </a:cxn>
                    <a:cxn ang="0">
                      <a:pos x="312" y="669"/>
                    </a:cxn>
                    <a:cxn ang="0">
                      <a:pos x="261" y="643"/>
                    </a:cxn>
                    <a:cxn ang="0">
                      <a:pos x="208" y="622"/>
                    </a:cxn>
                    <a:cxn ang="0">
                      <a:pos x="153" y="604"/>
                    </a:cxn>
                    <a:cxn ang="0">
                      <a:pos x="97" y="592"/>
                    </a:cxn>
                    <a:cxn ang="0">
                      <a:pos x="37" y="588"/>
                    </a:cxn>
                    <a:cxn ang="0">
                      <a:pos x="7" y="585"/>
                    </a:cxn>
                    <a:cxn ang="0">
                      <a:pos x="8" y="0"/>
                    </a:cxn>
                    <a:cxn ang="0">
                      <a:pos x="66" y="0"/>
                    </a:cxn>
                    <a:cxn ang="0">
                      <a:pos x="127" y="4"/>
                    </a:cxn>
                    <a:cxn ang="0">
                      <a:pos x="186" y="12"/>
                    </a:cxn>
                    <a:cxn ang="0">
                      <a:pos x="243" y="21"/>
                    </a:cxn>
                    <a:cxn ang="0">
                      <a:pos x="299" y="37"/>
                    </a:cxn>
                    <a:cxn ang="0">
                      <a:pos x="355" y="51"/>
                    </a:cxn>
                    <a:cxn ang="0">
                      <a:pos x="410" y="70"/>
                    </a:cxn>
                    <a:cxn ang="0">
                      <a:pos x="465" y="91"/>
                    </a:cxn>
                    <a:cxn ang="0">
                      <a:pos x="516" y="114"/>
                    </a:cxn>
                    <a:cxn ang="0">
                      <a:pos x="567" y="141"/>
                    </a:cxn>
                    <a:cxn ang="0">
                      <a:pos x="616" y="169"/>
                    </a:cxn>
                    <a:cxn ang="0">
                      <a:pos x="662" y="200"/>
                    </a:cxn>
                    <a:cxn ang="0">
                      <a:pos x="710" y="233"/>
                    </a:cxn>
                    <a:cxn ang="0">
                      <a:pos x="798" y="305"/>
                    </a:cxn>
                    <a:cxn ang="0">
                      <a:pos x="875" y="382"/>
                    </a:cxn>
                    <a:cxn ang="0">
                      <a:pos x="947" y="469"/>
                    </a:cxn>
                    <a:cxn ang="0">
                      <a:pos x="979" y="515"/>
                    </a:cxn>
                    <a:cxn ang="0">
                      <a:pos x="1009" y="563"/>
                    </a:cxn>
                    <a:cxn ang="0">
                      <a:pos x="1038" y="613"/>
                    </a:cxn>
                    <a:cxn ang="0">
                      <a:pos x="1064" y="662"/>
                    </a:cxn>
                    <a:cxn ang="0">
                      <a:pos x="1089" y="716"/>
                    </a:cxn>
                    <a:cxn ang="0">
                      <a:pos x="1110" y="767"/>
                    </a:cxn>
                    <a:cxn ang="0">
                      <a:pos x="1128" y="822"/>
                    </a:cxn>
                    <a:cxn ang="0">
                      <a:pos x="1142" y="879"/>
                    </a:cxn>
                    <a:cxn ang="0">
                      <a:pos x="1155" y="934"/>
                    </a:cxn>
                    <a:cxn ang="0">
                      <a:pos x="1166" y="994"/>
                    </a:cxn>
                    <a:cxn ang="0">
                      <a:pos x="1175" y="1053"/>
                    </a:cxn>
                    <a:cxn ang="0">
                      <a:pos x="1180" y="1112"/>
                    </a:cxn>
                    <a:cxn ang="0">
                      <a:pos x="1180" y="1173"/>
                    </a:cxn>
                    <a:cxn ang="0">
                      <a:pos x="1475" y="1173"/>
                    </a:cxn>
                    <a:cxn ang="0">
                      <a:pos x="302" y="1173"/>
                    </a:cxn>
                  </a:cxnLst>
                  <a:rect l="0" t="0" r="r" b="b"/>
                  <a:pathLst>
                    <a:path w="1475" h="1760">
                      <a:moveTo>
                        <a:pt x="595" y="1173"/>
                      </a:moveTo>
                      <a:lnTo>
                        <a:pt x="593" y="1142"/>
                      </a:lnTo>
                      <a:lnTo>
                        <a:pt x="592" y="1112"/>
                      </a:lnTo>
                      <a:lnTo>
                        <a:pt x="585" y="1083"/>
                      </a:lnTo>
                      <a:lnTo>
                        <a:pt x="581" y="1054"/>
                      </a:lnTo>
                      <a:lnTo>
                        <a:pt x="575" y="1027"/>
                      </a:lnTo>
                      <a:lnTo>
                        <a:pt x="567" y="998"/>
                      </a:lnTo>
                      <a:lnTo>
                        <a:pt x="559" y="969"/>
                      </a:lnTo>
                      <a:lnTo>
                        <a:pt x="547" y="944"/>
                      </a:lnTo>
                      <a:lnTo>
                        <a:pt x="537" y="918"/>
                      </a:lnTo>
                      <a:lnTo>
                        <a:pt x="522" y="891"/>
                      </a:lnTo>
                      <a:lnTo>
                        <a:pt x="508" y="867"/>
                      </a:lnTo>
                      <a:lnTo>
                        <a:pt x="494" y="843"/>
                      </a:lnTo>
                      <a:lnTo>
                        <a:pt x="478" y="822"/>
                      </a:lnTo>
                      <a:lnTo>
                        <a:pt x="461" y="798"/>
                      </a:lnTo>
                      <a:lnTo>
                        <a:pt x="440" y="777"/>
                      </a:lnTo>
                      <a:lnTo>
                        <a:pt x="421" y="756"/>
                      </a:lnTo>
                      <a:lnTo>
                        <a:pt x="402" y="737"/>
                      </a:lnTo>
                      <a:lnTo>
                        <a:pt x="380" y="720"/>
                      </a:lnTo>
                      <a:lnTo>
                        <a:pt x="358" y="702"/>
                      </a:lnTo>
                      <a:lnTo>
                        <a:pt x="334" y="685"/>
                      </a:lnTo>
                      <a:lnTo>
                        <a:pt x="312" y="669"/>
                      </a:lnTo>
                      <a:lnTo>
                        <a:pt x="286" y="657"/>
                      </a:lnTo>
                      <a:lnTo>
                        <a:pt x="261" y="643"/>
                      </a:lnTo>
                      <a:lnTo>
                        <a:pt x="237" y="630"/>
                      </a:lnTo>
                      <a:lnTo>
                        <a:pt x="208" y="622"/>
                      </a:lnTo>
                      <a:lnTo>
                        <a:pt x="182" y="610"/>
                      </a:lnTo>
                      <a:lnTo>
                        <a:pt x="153" y="604"/>
                      </a:lnTo>
                      <a:lnTo>
                        <a:pt x="126" y="598"/>
                      </a:lnTo>
                      <a:lnTo>
                        <a:pt x="97" y="592"/>
                      </a:lnTo>
                      <a:lnTo>
                        <a:pt x="66" y="589"/>
                      </a:lnTo>
                      <a:lnTo>
                        <a:pt x="37" y="588"/>
                      </a:lnTo>
                      <a:lnTo>
                        <a:pt x="8" y="585"/>
                      </a:lnTo>
                      <a:lnTo>
                        <a:pt x="7" y="585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37" y="0"/>
                      </a:lnTo>
                      <a:lnTo>
                        <a:pt x="66" y="0"/>
                      </a:lnTo>
                      <a:lnTo>
                        <a:pt x="97" y="2"/>
                      </a:lnTo>
                      <a:lnTo>
                        <a:pt x="127" y="4"/>
                      </a:lnTo>
                      <a:lnTo>
                        <a:pt x="156" y="8"/>
                      </a:lnTo>
                      <a:lnTo>
                        <a:pt x="186" y="12"/>
                      </a:lnTo>
                      <a:lnTo>
                        <a:pt x="214" y="16"/>
                      </a:lnTo>
                      <a:lnTo>
                        <a:pt x="243" y="21"/>
                      </a:lnTo>
                      <a:lnTo>
                        <a:pt x="272" y="27"/>
                      </a:lnTo>
                      <a:lnTo>
                        <a:pt x="299" y="37"/>
                      </a:lnTo>
                      <a:lnTo>
                        <a:pt x="327" y="44"/>
                      </a:lnTo>
                      <a:lnTo>
                        <a:pt x="355" y="51"/>
                      </a:lnTo>
                      <a:lnTo>
                        <a:pt x="384" y="59"/>
                      </a:lnTo>
                      <a:lnTo>
                        <a:pt x="410" y="70"/>
                      </a:lnTo>
                      <a:lnTo>
                        <a:pt x="439" y="80"/>
                      </a:lnTo>
                      <a:lnTo>
                        <a:pt x="465" y="91"/>
                      </a:lnTo>
                      <a:lnTo>
                        <a:pt x="490" y="102"/>
                      </a:lnTo>
                      <a:lnTo>
                        <a:pt x="516" y="114"/>
                      </a:lnTo>
                      <a:lnTo>
                        <a:pt x="541" y="128"/>
                      </a:lnTo>
                      <a:lnTo>
                        <a:pt x="567" y="141"/>
                      </a:lnTo>
                      <a:lnTo>
                        <a:pt x="592" y="153"/>
                      </a:lnTo>
                      <a:lnTo>
                        <a:pt x="616" y="169"/>
                      </a:lnTo>
                      <a:lnTo>
                        <a:pt x="640" y="182"/>
                      </a:lnTo>
                      <a:lnTo>
                        <a:pt x="662" y="200"/>
                      </a:lnTo>
                      <a:lnTo>
                        <a:pt x="686" y="215"/>
                      </a:lnTo>
                      <a:lnTo>
                        <a:pt x="710" y="233"/>
                      </a:lnTo>
                      <a:lnTo>
                        <a:pt x="755" y="267"/>
                      </a:lnTo>
                      <a:lnTo>
                        <a:pt x="798" y="305"/>
                      </a:lnTo>
                      <a:lnTo>
                        <a:pt x="836" y="341"/>
                      </a:lnTo>
                      <a:lnTo>
                        <a:pt x="875" y="382"/>
                      </a:lnTo>
                      <a:lnTo>
                        <a:pt x="911" y="426"/>
                      </a:lnTo>
                      <a:lnTo>
                        <a:pt x="947" y="469"/>
                      </a:lnTo>
                      <a:lnTo>
                        <a:pt x="965" y="494"/>
                      </a:lnTo>
                      <a:lnTo>
                        <a:pt x="979" y="515"/>
                      </a:lnTo>
                      <a:lnTo>
                        <a:pt x="995" y="538"/>
                      </a:lnTo>
                      <a:lnTo>
                        <a:pt x="1009" y="563"/>
                      </a:lnTo>
                      <a:lnTo>
                        <a:pt x="1025" y="588"/>
                      </a:lnTo>
                      <a:lnTo>
                        <a:pt x="1038" y="613"/>
                      </a:lnTo>
                      <a:lnTo>
                        <a:pt x="1052" y="636"/>
                      </a:lnTo>
                      <a:lnTo>
                        <a:pt x="1064" y="662"/>
                      </a:lnTo>
                      <a:lnTo>
                        <a:pt x="1077" y="690"/>
                      </a:lnTo>
                      <a:lnTo>
                        <a:pt x="1089" y="716"/>
                      </a:lnTo>
                      <a:lnTo>
                        <a:pt x="1099" y="741"/>
                      </a:lnTo>
                      <a:lnTo>
                        <a:pt x="1110" y="767"/>
                      </a:lnTo>
                      <a:lnTo>
                        <a:pt x="1119" y="796"/>
                      </a:lnTo>
                      <a:lnTo>
                        <a:pt x="1128" y="822"/>
                      </a:lnTo>
                      <a:lnTo>
                        <a:pt x="1136" y="850"/>
                      </a:lnTo>
                      <a:lnTo>
                        <a:pt x="1142" y="879"/>
                      </a:lnTo>
                      <a:lnTo>
                        <a:pt x="1152" y="907"/>
                      </a:lnTo>
                      <a:lnTo>
                        <a:pt x="1155" y="934"/>
                      </a:lnTo>
                      <a:lnTo>
                        <a:pt x="1162" y="963"/>
                      </a:lnTo>
                      <a:lnTo>
                        <a:pt x="1166" y="994"/>
                      </a:lnTo>
                      <a:lnTo>
                        <a:pt x="1171" y="1021"/>
                      </a:lnTo>
                      <a:lnTo>
                        <a:pt x="1175" y="1053"/>
                      </a:lnTo>
                      <a:lnTo>
                        <a:pt x="1176" y="1082"/>
                      </a:lnTo>
                      <a:lnTo>
                        <a:pt x="1180" y="1112"/>
                      </a:lnTo>
                      <a:lnTo>
                        <a:pt x="1180" y="1142"/>
                      </a:lnTo>
                      <a:lnTo>
                        <a:pt x="1180" y="1173"/>
                      </a:lnTo>
                      <a:lnTo>
                        <a:pt x="1183" y="1173"/>
                      </a:lnTo>
                      <a:lnTo>
                        <a:pt x="1475" y="1173"/>
                      </a:lnTo>
                      <a:lnTo>
                        <a:pt x="889" y="1760"/>
                      </a:lnTo>
                      <a:lnTo>
                        <a:pt x="302" y="1173"/>
                      </a:lnTo>
                      <a:lnTo>
                        <a:pt x="595" y="117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vert="horz" wrap="square" lIns="63305" tIns="31652" rIns="63305" bIns="3165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l" rtl="0" latinLnBrk="1"/>
                  <a:endParaRPr lang="ko-KR" altLang="en-US" sz="1246">
                    <a:solidFill>
                      <a:prstClr val="black"/>
                    </a:solidFill>
                    <a:latin typeface="산돌고딕 M" panose="02030504000101010101" pitchFamily="18" charset="-127"/>
                    <a:ea typeface="산돌고딕 M" panose="02030504000101010101" pitchFamily="18" charset="-127"/>
                  </a:endParaRPr>
                </a:p>
              </p:txBody>
            </p:sp>
            <p:sp>
              <p:nvSpPr>
                <p:cNvPr id="17" name="Freeform 10"/>
                <p:cNvSpPr>
                  <a:spLocks/>
                </p:cNvSpPr>
                <p:nvPr/>
              </p:nvSpPr>
              <p:spPr bwMode="auto">
                <a:xfrm>
                  <a:off x="1445" y="735"/>
                  <a:ext cx="2062" cy="1724"/>
                </a:xfrm>
                <a:custGeom>
                  <a:avLst/>
                  <a:gdLst/>
                  <a:ahLst/>
                  <a:cxnLst>
                    <a:cxn ang="0">
                      <a:pos x="1143" y="879"/>
                    </a:cxn>
                    <a:cxn ang="0">
                      <a:pos x="1082" y="885"/>
                    </a:cxn>
                    <a:cxn ang="0">
                      <a:pos x="1024" y="898"/>
                    </a:cxn>
                    <a:cxn ang="0">
                      <a:pos x="971" y="915"/>
                    </a:cxn>
                    <a:cxn ang="0">
                      <a:pos x="917" y="937"/>
                    </a:cxn>
                    <a:cxn ang="0">
                      <a:pos x="868" y="964"/>
                    </a:cxn>
                    <a:cxn ang="0">
                      <a:pos x="821" y="996"/>
                    </a:cxn>
                    <a:cxn ang="0">
                      <a:pos x="778" y="1031"/>
                    </a:cxn>
                    <a:cxn ang="0">
                      <a:pos x="737" y="1071"/>
                    </a:cxn>
                    <a:cxn ang="0">
                      <a:pos x="701" y="1114"/>
                    </a:cxn>
                    <a:cxn ang="0">
                      <a:pos x="671" y="1162"/>
                    </a:cxn>
                    <a:cxn ang="0">
                      <a:pos x="642" y="1212"/>
                    </a:cxn>
                    <a:cxn ang="0">
                      <a:pos x="621" y="1264"/>
                    </a:cxn>
                    <a:cxn ang="0">
                      <a:pos x="603" y="1317"/>
                    </a:cxn>
                    <a:cxn ang="0">
                      <a:pos x="592" y="1376"/>
                    </a:cxn>
                    <a:cxn ang="0">
                      <a:pos x="587" y="1436"/>
                    </a:cxn>
                    <a:cxn ang="0">
                      <a:pos x="587" y="1469"/>
                    </a:cxn>
                    <a:cxn ang="0">
                      <a:pos x="0" y="1466"/>
                    </a:cxn>
                    <a:cxn ang="0">
                      <a:pos x="0" y="1405"/>
                    </a:cxn>
                    <a:cxn ang="0">
                      <a:pos x="4" y="1346"/>
                    </a:cxn>
                    <a:cxn ang="0">
                      <a:pos x="11" y="1289"/>
                    </a:cxn>
                    <a:cxn ang="0">
                      <a:pos x="21" y="1230"/>
                    </a:cxn>
                    <a:cxn ang="0">
                      <a:pos x="36" y="1172"/>
                    </a:cxn>
                    <a:cxn ang="0">
                      <a:pos x="51" y="1115"/>
                    </a:cxn>
                    <a:cxn ang="0">
                      <a:pos x="69" y="1062"/>
                    </a:cxn>
                    <a:cxn ang="0">
                      <a:pos x="90" y="1009"/>
                    </a:cxn>
                    <a:cxn ang="0">
                      <a:pos x="115" y="957"/>
                    </a:cxn>
                    <a:cxn ang="0">
                      <a:pos x="141" y="907"/>
                    </a:cxn>
                    <a:cxn ang="0">
                      <a:pos x="169" y="857"/>
                    </a:cxn>
                    <a:cxn ang="0">
                      <a:pos x="199" y="810"/>
                    </a:cxn>
                    <a:cxn ang="0">
                      <a:pos x="232" y="763"/>
                    </a:cxn>
                    <a:cxn ang="0">
                      <a:pos x="304" y="676"/>
                    </a:cxn>
                    <a:cxn ang="0">
                      <a:pos x="381" y="598"/>
                    </a:cxn>
                    <a:cxn ang="0">
                      <a:pos x="468" y="526"/>
                    </a:cxn>
                    <a:cxn ang="0">
                      <a:pos x="517" y="494"/>
                    </a:cxn>
                    <a:cxn ang="0">
                      <a:pos x="562" y="464"/>
                    </a:cxn>
                    <a:cxn ang="0">
                      <a:pos x="612" y="435"/>
                    </a:cxn>
                    <a:cxn ang="0">
                      <a:pos x="661" y="410"/>
                    </a:cxn>
                    <a:cxn ang="0">
                      <a:pos x="715" y="385"/>
                    </a:cxn>
                    <a:cxn ang="0">
                      <a:pos x="768" y="363"/>
                    </a:cxn>
                    <a:cxn ang="0">
                      <a:pos x="823" y="346"/>
                    </a:cxn>
                    <a:cxn ang="0">
                      <a:pos x="879" y="328"/>
                    </a:cxn>
                    <a:cxn ang="0">
                      <a:pos x="936" y="316"/>
                    </a:cxn>
                    <a:cxn ang="0">
                      <a:pos x="993" y="306"/>
                    </a:cxn>
                    <a:cxn ang="0">
                      <a:pos x="1052" y="298"/>
                    </a:cxn>
                    <a:cxn ang="0">
                      <a:pos x="1112" y="294"/>
                    </a:cxn>
                    <a:cxn ang="0">
                      <a:pos x="1172" y="291"/>
                    </a:cxn>
                    <a:cxn ang="0">
                      <a:pos x="1173" y="0"/>
                    </a:cxn>
                    <a:cxn ang="0">
                      <a:pos x="1173" y="1172"/>
                    </a:cxn>
                  </a:cxnLst>
                  <a:rect l="0" t="0" r="r" b="b"/>
                  <a:pathLst>
                    <a:path w="1760" h="1470">
                      <a:moveTo>
                        <a:pt x="1173" y="879"/>
                      </a:moveTo>
                      <a:lnTo>
                        <a:pt x="1143" y="879"/>
                      </a:lnTo>
                      <a:lnTo>
                        <a:pt x="1112" y="883"/>
                      </a:lnTo>
                      <a:lnTo>
                        <a:pt x="1082" y="885"/>
                      </a:lnTo>
                      <a:lnTo>
                        <a:pt x="1053" y="892"/>
                      </a:lnTo>
                      <a:lnTo>
                        <a:pt x="1024" y="898"/>
                      </a:lnTo>
                      <a:lnTo>
                        <a:pt x="997" y="905"/>
                      </a:lnTo>
                      <a:lnTo>
                        <a:pt x="971" y="915"/>
                      </a:lnTo>
                      <a:lnTo>
                        <a:pt x="943" y="924"/>
                      </a:lnTo>
                      <a:lnTo>
                        <a:pt x="917" y="937"/>
                      </a:lnTo>
                      <a:lnTo>
                        <a:pt x="892" y="951"/>
                      </a:lnTo>
                      <a:lnTo>
                        <a:pt x="868" y="964"/>
                      </a:lnTo>
                      <a:lnTo>
                        <a:pt x="846" y="979"/>
                      </a:lnTo>
                      <a:lnTo>
                        <a:pt x="821" y="996"/>
                      </a:lnTo>
                      <a:lnTo>
                        <a:pt x="799" y="1013"/>
                      </a:lnTo>
                      <a:lnTo>
                        <a:pt x="778" y="1031"/>
                      </a:lnTo>
                      <a:lnTo>
                        <a:pt x="758" y="1050"/>
                      </a:lnTo>
                      <a:lnTo>
                        <a:pt x="737" y="1071"/>
                      </a:lnTo>
                      <a:lnTo>
                        <a:pt x="719" y="1093"/>
                      </a:lnTo>
                      <a:lnTo>
                        <a:pt x="701" y="1114"/>
                      </a:lnTo>
                      <a:lnTo>
                        <a:pt x="686" y="1137"/>
                      </a:lnTo>
                      <a:lnTo>
                        <a:pt x="671" y="1162"/>
                      </a:lnTo>
                      <a:lnTo>
                        <a:pt x="656" y="1186"/>
                      </a:lnTo>
                      <a:lnTo>
                        <a:pt x="642" y="1212"/>
                      </a:lnTo>
                      <a:lnTo>
                        <a:pt x="631" y="1238"/>
                      </a:lnTo>
                      <a:lnTo>
                        <a:pt x="621" y="1264"/>
                      </a:lnTo>
                      <a:lnTo>
                        <a:pt x="612" y="1293"/>
                      </a:lnTo>
                      <a:lnTo>
                        <a:pt x="603" y="1317"/>
                      </a:lnTo>
                      <a:lnTo>
                        <a:pt x="598" y="1346"/>
                      </a:lnTo>
                      <a:lnTo>
                        <a:pt x="592" y="1376"/>
                      </a:lnTo>
                      <a:lnTo>
                        <a:pt x="588" y="1405"/>
                      </a:lnTo>
                      <a:lnTo>
                        <a:pt x="587" y="1436"/>
                      </a:lnTo>
                      <a:lnTo>
                        <a:pt x="587" y="1466"/>
                      </a:lnTo>
                      <a:lnTo>
                        <a:pt x="587" y="1469"/>
                      </a:lnTo>
                      <a:lnTo>
                        <a:pt x="0" y="1470"/>
                      </a:lnTo>
                      <a:lnTo>
                        <a:pt x="0" y="1466"/>
                      </a:lnTo>
                      <a:lnTo>
                        <a:pt x="0" y="1436"/>
                      </a:lnTo>
                      <a:lnTo>
                        <a:pt x="0" y="1405"/>
                      </a:lnTo>
                      <a:lnTo>
                        <a:pt x="1" y="1375"/>
                      </a:lnTo>
                      <a:lnTo>
                        <a:pt x="4" y="1346"/>
                      </a:lnTo>
                      <a:lnTo>
                        <a:pt x="8" y="1316"/>
                      </a:lnTo>
                      <a:lnTo>
                        <a:pt x="11" y="1289"/>
                      </a:lnTo>
                      <a:lnTo>
                        <a:pt x="17" y="1257"/>
                      </a:lnTo>
                      <a:lnTo>
                        <a:pt x="21" y="1230"/>
                      </a:lnTo>
                      <a:lnTo>
                        <a:pt x="28" y="1201"/>
                      </a:lnTo>
                      <a:lnTo>
                        <a:pt x="36" y="1172"/>
                      </a:lnTo>
                      <a:lnTo>
                        <a:pt x="43" y="1144"/>
                      </a:lnTo>
                      <a:lnTo>
                        <a:pt x="51" y="1115"/>
                      </a:lnTo>
                      <a:lnTo>
                        <a:pt x="61" y="1089"/>
                      </a:lnTo>
                      <a:lnTo>
                        <a:pt x="69" y="1062"/>
                      </a:lnTo>
                      <a:lnTo>
                        <a:pt x="79" y="1035"/>
                      </a:lnTo>
                      <a:lnTo>
                        <a:pt x="90" y="1009"/>
                      </a:lnTo>
                      <a:lnTo>
                        <a:pt x="101" y="983"/>
                      </a:lnTo>
                      <a:lnTo>
                        <a:pt x="115" y="957"/>
                      </a:lnTo>
                      <a:lnTo>
                        <a:pt x="128" y="931"/>
                      </a:lnTo>
                      <a:lnTo>
                        <a:pt x="141" y="907"/>
                      </a:lnTo>
                      <a:lnTo>
                        <a:pt x="152" y="881"/>
                      </a:lnTo>
                      <a:lnTo>
                        <a:pt x="169" y="857"/>
                      </a:lnTo>
                      <a:lnTo>
                        <a:pt x="184" y="834"/>
                      </a:lnTo>
                      <a:lnTo>
                        <a:pt x="199" y="810"/>
                      </a:lnTo>
                      <a:lnTo>
                        <a:pt x="214" y="787"/>
                      </a:lnTo>
                      <a:lnTo>
                        <a:pt x="232" y="763"/>
                      </a:lnTo>
                      <a:lnTo>
                        <a:pt x="266" y="719"/>
                      </a:lnTo>
                      <a:lnTo>
                        <a:pt x="304" y="676"/>
                      </a:lnTo>
                      <a:lnTo>
                        <a:pt x="342" y="636"/>
                      </a:lnTo>
                      <a:lnTo>
                        <a:pt x="381" y="598"/>
                      </a:lnTo>
                      <a:lnTo>
                        <a:pt x="425" y="561"/>
                      </a:lnTo>
                      <a:lnTo>
                        <a:pt x="468" y="526"/>
                      </a:lnTo>
                      <a:lnTo>
                        <a:pt x="493" y="509"/>
                      </a:lnTo>
                      <a:lnTo>
                        <a:pt x="517" y="494"/>
                      </a:lnTo>
                      <a:lnTo>
                        <a:pt x="537" y="477"/>
                      </a:lnTo>
                      <a:lnTo>
                        <a:pt x="562" y="464"/>
                      </a:lnTo>
                      <a:lnTo>
                        <a:pt x="588" y="448"/>
                      </a:lnTo>
                      <a:lnTo>
                        <a:pt x="612" y="435"/>
                      </a:lnTo>
                      <a:lnTo>
                        <a:pt x="638" y="420"/>
                      </a:lnTo>
                      <a:lnTo>
                        <a:pt x="661" y="410"/>
                      </a:lnTo>
                      <a:lnTo>
                        <a:pt x="689" y="396"/>
                      </a:lnTo>
                      <a:lnTo>
                        <a:pt x="715" y="385"/>
                      </a:lnTo>
                      <a:lnTo>
                        <a:pt x="740" y="375"/>
                      </a:lnTo>
                      <a:lnTo>
                        <a:pt x="768" y="363"/>
                      </a:lnTo>
                      <a:lnTo>
                        <a:pt x="795" y="355"/>
                      </a:lnTo>
                      <a:lnTo>
                        <a:pt x="823" y="346"/>
                      </a:lnTo>
                      <a:lnTo>
                        <a:pt x="852" y="337"/>
                      </a:lnTo>
                      <a:lnTo>
                        <a:pt x="879" y="328"/>
                      </a:lnTo>
                      <a:lnTo>
                        <a:pt x="908" y="323"/>
                      </a:lnTo>
                      <a:lnTo>
                        <a:pt x="936" y="316"/>
                      </a:lnTo>
                      <a:lnTo>
                        <a:pt x="964" y="312"/>
                      </a:lnTo>
                      <a:lnTo>
                        <a:pt x="993" y="306"/>
                      </a:lnTo>
                      <a:lnTo>
                        <a:pt x="1023" y="302"/>
                      </a:lnTo>
                      <a:lnTo>
                        <a:pt x="1052" y="298"/>
                      </a:lnTo>
                      <a:lnTo>
                        <a:pt x="1082" y="295"/>
                      </a:lnTo>
                      <a:lnTo>
                        <a:pt x="1112" y="294"/>
                      </a:lnTo>
                      <a:lnTo>
                        <a:pt x="1143" y="294"/>
                      </a:lnTo>
                      <a:lnTo>
                        <a:pt x="1172" y="291"/>
                      </a:lnTo>
                      <a:lnTo>
                        <a:pt x="1173" y="291"/>
                      </a:lnTo>
                      <a:lnTo>
                        <a:pt x="1173" y="0"/>
                      </a:lnTo>
                      <a:lnTo>
                        <a:pt x="1760" y="585"/>
                      </a:lnTo>
                      <a:lnTo>
                        <a:pt x="1173" y="1172"/>
                      </a:lnTo>
                      <a:lnTo>
                        <a:pt x="1173" y="879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vert="horz" wrap="square" lIns="63305" tIns="31652" rIns="63305" bIns="3165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l" rtl="0" latinLnBrk="1"/>
                  <a:endParaRPr lang="ko-KR" altLang="en-US" sz="1246">
                    <a:solidFill>
                      <a:prstClr val="black"/>
                    </a:solidFill>
                    <a:latin typeface="산돌고딕 M" panose="02030504000101010101" pitchFamily="18" charset="-127"/>
                    <a:ea typeface="산돌고딕 M" panose="02030504000101010101" pitchFamily="18" charset="-127"/>
                  </a:endParaRPr>
                </a:p>
              </p:txBody>
            </p:sp>
            <p:sp>
              <p:nvSpPr>
                <p:cNvPr id="18" name="Freeform 11"/>
                <p:cNvSpPr>
                  <a:spLocks/>
                </p:cNvSpPr>
                <p:nvPr/>
              </p:nvSpPr>
              <p:spPr bwMode="auto">
                <a:xfrm>
                  <a:off x="1092" y="1785"/>
                  <a:ext cx="1722" cy="2064"/>
                </a:xfrm>
                <a:custGeom>
                  <a:avLst/>
                  <a:gdLst/>
                  <a:ahLst/>
                  <a:cxnLst>
                    <a:cxn ang="0">
                      <a:pos x="881" y="617"/>
                    </a:cxn>
                    <a:cxn ang="0">
                      <a:pos x="886" y="676"/>
                    </a:cxn>
                    <a:cxn ang="0">
                      <a:pos x="897" y="732"/>
                    </a:cxn>
                    <a:cxn ang="0">
                      <a:pos x="915" y="790"/>
                    </a:cxn>
                    <a:cxn ang="0">
                      <a:pos x="936" y="842"/>
                    </a:cxn>
                    <a:cxn ang="0">
                      <a:pos x="965" y="892"/>
                    </a:cxn>
                    <a:cxn ang="0">
                      <a:pos x="995" y="937"/>
                    </a:cxn>
                    <a:cxn ang="0">
                      <a:pos x="1031" y="980"/>
                    </a:cxn>
                    <a:cxn ang="0">
                      <a:pos x="1072" y="1019"/>
                    </a:cxn>
                    <a:cxn ang="0">
                      <a:pos x="1115" y="1056"/>
                    </a:cxn>
                    <a:cxn ang="0">
                      <a:pos x="1162" y="1087"/>
                    </a:cxn>
                    <a:cxn ang="0">
                      <a:pos x="1211" y="1116"/>
                    </a:cxn>
                    <a:cxn ang="0">
                      <a:pos x="1265" y="1138"/>
                    </a:cxn>
                    <a:cxn ang="0">
                      <a:pos x="1318" y="1154"/>
                    </a:cxn>
                    <a:cxn ang="0">
                      <a:pos x="1376" y="1166"/>
                    </a:cxn>
                    <a:cxn ang="0">
                      <a:pos x="1437" y="1172"/>
                    </a:cxn>
                    <a:cxn ang="0">
                      <a:pos x="1470" y="1172"/>
                    </a:cxn>
                    <a:cxn ang="0">
                      <a:pos x="1467" y="1760"/>
                    </a:cxn>
                    <a:cxn ang="0">
                      <a:pos x="1406" y="1757"/>
                    </a:cxn>
                    <a:cxn ang="0">
                      <a:pos x="1346" y="1753"/>
                    </a:cxn>
                    <a:cxn ang="0">
                      <a:pos x="1287" y="1745"/>
                    </a:cxn>
                    <a:cxn ang="0">
                      <a:pos x="1230" y="1735"/>
                    </a:cxn>
                    <a:cxn ang="0">
                      <a:pos x="1173" y="1723"/>
                    </a:cxn>
                    <a:cxn ang="0">
                      <a:pos x="1117" y="1708"/>
                    </a:cxn>
                    <a:cxn ang="0">
                      <a:pos x="1062" y="1688"/>
                    </a:cxn>
                    <a:cxn ang="0">
                      <a:pos x="1009" y="1668"/>
                    </a:cxn>
                    <a:cxn ang="0">
                      <a:pos x="955" y="1644"/>
                    </a:cxn>
                    <a:cxn ang="0">
                      <a:pos x="906" y="1619"/>
                    </a:cxn>
                    <a:cxn ang="0">
                      <a:pos x="859" y="1590"/>
                    </a:cxn>
                    <a:cxn ang="0">
                      <a:pos x="811" y="1560"/>
                    </a:cxn>
                    <a:cxn ang="0">
                      <a:pos x="762" y="1527"/>
                    </a:cxn>
                    <a:cxn ang="0">
                      <a:pos x="677" y="1456"/>
                    </a:cxn>
                    <a:cxn ang="0">
                      <a:pos x="598" y="1375"/>
                    </a:cxn>
                    <a:cxn ang="0">
                      <a:pos x="526" y="1288"/>
                    </a:cxn>
                    <a:cxn ang="0">
                      <a:pos x="493" y="1241"/>
                    </a:cxn>
                    <a:cxn ang="0">
                      <a:pos x="463" y="1194"/>
                    </a:cxn>
                    <a:cxn ang="0">
                      <a:pos x="435" y="1146"/>
                    </a:cxn>
                    <a:cxn ang="0">
                      <a:pos x="409" y="1096"/>
                    </a:cxn>
                    <a:cxn ang="0">
                      <a:pos x="384" y="1044"/>
                    </a:cxn>
                    <a:cxn ang="0">
                      <a:pos x="363" y="989"/>
                    </a:cxn>
                    <a:cxn ang="0">
                      <a:pos x="345" y="936"/>
                    </a:cxn>
                    <a:cxn ang="0">
                      <a:pos x="330" y="881"/>
                    </a:cxn>
                    <a:cxn ang="0">
                      <a:pos x="316" y="824"/>
                    </a:cxn>
                    <a:cxn ang="0">
                      <a:pos x="305" y="765"/>
                    </a:cxn>
                    <a:cxn ang="0">
                      <a:pos x="298" y="707"/>
                    </a:cxn>
                    <a:cxn ang="0">
                      <a:pos x="294" y="649"/>
                    </a:cxn>
                    <a:cxn ang="0">
                      <a:pos x="294" y="587"/>
                    </a:cxn>
                    <a:cxn ang="0">
                      <a:pos x="587" y="0"/>
                    </a:cxn>
                    <a:cxn ang="0">
                      <a:pos x="881" y="587"/>
                    </a:cxn>
                  </a:cxnLst>
                  <a:rect l="0" t="0" r="r" b="b"/>
                  <a:pathLst>
                    <a:path w="1471" h="1760">
                      <a:moveTo>
                        <a:pt x="881" y="587"/>
                      </a:moveTo>
                      <a:lnTo>
                        <a:pt x="881" y="617"/>
                      </a:lnTo>
                      <a:lnTo>
                        <a:pt x="882" y="646"/>
                      </a:lnTo>
                      <a:lnTo>
                        <a:pt x="886" y="676"/>
                      </a:lnTo>
                      <a:lnTo>
                        <a:pt x="892" y="705"/>
                      </a:lnTo>
                      <a:lnTo>
                        <a:pt x="897" y="732"/>
                      </a:lnTo>
                      <a:lnTo>
                        <a:pt x="906" y="761"/>
                      </a:lnTo>
                      <a:lnTo>
                        <a:pt x="915" y="790"/>
                      </a:lnTo>
                      <a:lnTo>
                        <a:pt x="925" y="816"/>
                      </a:lnTo>
                      <a:lnTo>
                        <a:pt x="936" y="842"/>
                      </a:lnTo>
                      <a:lnTo>
                        <a:pt x="950" y="867"/>
                      </a:lnTo>
                      <a:lnTo>
                        <a:pt x="965" y="892"/>
                      </a:lnTo>
                      <a:lnTo>
                        <a:pt x="980" y="915"/>
                      </a:lnTo>
                      <a:lnTo>
                        <a:pt x="995" y="937"/>
                      </a:lnTo>
                      <a:lnTo>
                        <a:pt x="1013" y="958"/>
                      </a:lnTo>
                      <a:lnTo>
                        <a:pt x="1031" y="980"/>
                      </a:lnTo>
                      <a:lnTo>
                        <a:pt x="1052" y="1001"/>
                      </a:lnTo>
                      <a:lnTo>
                        <a:pt x="1072" y="1019"/>
                      </a:lnTo>
                      <a:lnTo>
                        <a:pt x="1093" y="1040"/>
                      </a:lnTo>
                      <a:lnTo>
                        <a:pt x="1115" y="1056"/>
                      </a:lnTo>
                      <a:lnTo>
                        <a:pt x="1140" y="1073"/>
                      </a:lnTo>
                      <a:lnTo>
                        <a:pt x="1162" y="1087"/>
                      </a:lnTo>
                      <a:lnTo>
                        <a:pt x="1186" y="1103"/>
                      </a:lnTo>
                      <a:lnTo>
                        <a:pt x="1211" y="1116"/>
                      </a:lnTo>
                      <a:lnTo>
                        <a:pt x="1237" y="1128"/>
                      </a:lnTo>
                      <a:lnTo>
                        <a:pt x="1265" y="1138"/>
                      </a:lnTo>
                      <a:lnTo>
                        <a:pt x="1291" y="1146"/>
                      </a:lnTo>
                      <a:lnTo>
                        <a:pt x="1318" y="1154"/>
                      </a:lnTo>
                      <a:lnTo>
                        <a:pt x="1347" y="1162"/>
                      </a:lnTo>
                      <a:lnTo>
                        <a:pt x="1376" y="1166"/>
                      </a:lnTo>
                      <a:lnTo>
                        <a:pt x="1406" y="1171"/>
                      </a:lnTo>
                      <a:lnTo>
                        <a:pt x="1437" y="1172"/>
                      </a:lnTo>
                      <a:lnTo>
                        <a:pt x="1467" y="1172"/>
                      </a:lnTo>
                      <a:lnTo>
                        <a:pt x="1470" y="1172"/>
                      </a:lnTo>
                      <a:lnTo>
                        <a:pt x="1471" y="1760"/>
                      </a:lnTo>
                      <a:lnTo>
                        <a:pt x="1467" y="1760"/>
                      </a:lnTo>
                      <a:lnTo>
                        <a:pt x="1437" y="1760"/>
                      </a:lnTo>
                      <a:lnTo>
                        <a:pt x="1406" y="1757"/>
                      </a:lnTo>
                      <a:lnTo>
                        <a:pt x="1376" y="1757"/>
                      </a:lnTo>
                      <a:lnTo>
                        <a:pt x="1346" y="1753"/>
                      </a:lnTo>
                      <a:lnTo>
                        <a:pt x="1317" y="1752"/>
                      </a:lnTo>
                      <a:lnTo>
                        <a:pt x="1287" y="1745"/>
                      </a:lnTo>
                      <a:lnTo>
                        <a:pt x="1258" y="1741"/>
                      </a:lnTo>
                      <a:lnTo>
                        <a:pt x="1230" y="1735"/>
                      </a:lnTo>
                      <a:lnTo>
                        <a:pt x="1202" y="1730"/>
                      </a:lnTo>
                      <a:lnTo>
                        <a:pt x="1173" y="1723"/>
                      </a:lnTo>
                      <a:lnTo>
                        <a:pt x="1146" y="1717"/>
                      </a:lnTo>
                      <a:lnTo>
                        <a:pt x="1117" y="1708"/>
                      </a:lnTo>
                      <a:lnTo>
                        <a:pt x="1089" y="1698"/>
                      </a:lnTo>
                      <a:lnTo>
                        <a:pt x="1062" y="1688"/>
                      </a:lnTo>
                      <a:lnTo>
                        <a:pt x="1036" y="1679"/>
                      </a:lnTo>
                      <a:lnTo>
                        <a:pt x="1009" y="1668"/>
                      </a:lnTo>
                      <a:lnTo>
                        <a:pt x="983" y="1658"/>
                      </a:lnTo>
                      <a:lnTo>
                        <a:pt x="955" y="1644"/>
                      </a:lnTo>
                      <a:lnTo>
                        <a:pt x="932" y="1632"/>
                      </a:lnTo>
                      <a:lnTo>
                        <a:pt x="906" y="1619"/>
                      </a:lnTo>
                      <a:lnTo>
                        <a:pt x="882" y="1604"/>
                      </a:lnTo>
                      <a:lnTo>
                        <a:pt x="859" y="1590"/>
                      </a:lnTo>
                      <a:lnTo>
                        <a:pt x="834" y="1574"/>
                      </a:lnTo>
                      <a:lnTo>
                        <a:pt x="811" y="1560"/>
                      </a:lnTo>
                      <a:lnTo>
                        <a:pt x="787" y="1544"/>
                      </a:lnTo>
                      <a:lnTo>
                        <a:pt x="762" y="1527"/>
                      </a:lnTo>
                      <a:lnTo>
                        <a:pt x="719" y="1492"/>
                      </a:lnTo>
                      <a:lnTo>
                        <a:pt x="677" y="1456"/>
                      </a:lnTo>
                      <a:lnTo>
                        <a:pt x="636" y="1415"/>
                      </a:lnTo>
                      <a:lnTo>
                        <a:pt x="598" y="1375"/>
                      </a:lnTo>
                      <a:lnTo>
                        <a:pt x="560" y="1333"/>
                      </a:lnTo>
                      <a:lnTo>
                        <a:pt x="526" y="1288"/>
                      </a:lnTo>
                      <a:lnTo>
                        <a:pt x="508" y="1266"/>
                      </a:lnTo>
                      <a:lnTo>
                        <a:pt x="493" y="1241"/>
                      </a:lnTo>
                      <a:lnTo>
                        <a:pt x="478" y="1219"/>
                      </a:lnTo>
                      <a:lnTo>
                        <a:pt x="463" y="1194"/>
                      </a:lnTo>
                      <a:lnTo>
                        <a:pt x="446" y="1171"/>
                      </a:lnTo>
                      <a:lnTo>
                        <a:pt x="435" y="1146"/>
                      </a:lnTo>
                      <a:lnTo>
                        <a:pt x="422" y="1120"/>
                      </a:lnTo>
                      <a:lnTo>
                        <a:pt x="409" y="1096"/>
                      </a:lnTo>
                      <a:lnTo>
                        <a:pt x="395" y="1070"/>
                      </a:lnTo>
                      <a:lnTo>
                        <a:pt x="384" y="1044"/>
                      </a:lnTo>
                      <a:lnTo>
                        <a:pt x="373" y="1018"/>
                      </a:lnTo>
                      <a:lnTo>
                        <a:pt x="363" y="989"/>
                      </a:lnTo>
                      <a:lnTo>
                        <a:pt x="355" y="965"/>
                      </a:lnTo>
                      <a:lnTo>
                        <a:pt x="345" y="936"/>
                      </a:lnTo>
                      <a:lnTo>
                        <a:pt x="337" y="907"/>
                      </a:lnTo>
                      <a:lnTo>
                        <a:pt x="330" y="881"/>
                      </a:lnTo>
                      <a:lnTo>
                        <a:pt x="322" y="852"/>
                      </a:lnTo>
                      <a:lnTo>
                        <a:pt x="316" y="824"/>
                      </a:lnTo>
                      <a:lnTo>
                        <a:pt x="311" y="794"/>
                      </a:lnTo>
                      <a:lnTo>
                        <a:pt x="305" y="765"/>
                      </a:lnTo>
                      <a:lnTo>
                        <a:pt x="302" y="736"/>
                      </a:lnTo>
                      <a:lnTo>
                        <a:pt x="298" y="707"/>
                      </a:lnTo>
                      <a:lnTo>
                        <a:pt x="295" y="676"/>
                      </a:lnTo>
                      <a:lnTo>
                        <a:pt x="294" y="649"/>
                      </a:lnTo>
                      <a:lnTo>
                        <a:pt x="294" y="617"/>
                      </a:lnTo>
                      <a:lnTo>
                        <a:pt x="294" y="587"/>
                      </a:lnTo>
                      <a:lnTo>
                        <a:pt x="0" y="587"/>
                      </a:lnTo>
                      <a:lnTo>
                        <a:pt x="587" y="0"/>
                      </a:lnTo>
                      <a:lnTo>
                        <a:pt x="1173" y="587"/>
                      </a:lnTo>
                      <a:lnTo>
                        <a:pt x="881" y="587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vert="horz" wrap="square" lIns="63305" tIns="31652" rIns="63305" bIns="3165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l" rtl="0" latinLnBrk="1"/>
                  <a:endParaRPr lang="ko-KR" altLang="en-US" sz="1246">
                    <a:solidFill>
                      <a:prstClr val="black"/>
                    </a:solidFill>
                    <a:latin typeface="산돌고딕 M" panose="02030504000101010101" pitchFamily="18" charset="-127"/>
                    <a:ea typeface="산돌고딕 M" panose="02030504000101010101" pitchFamily="18" charset="-127"/>
                  </a:endParaRPr>
                </a:p>
              </p:txBody>
            </p:sp>
            <p:sp>
              <p:nvSpPr>
                <p:cNvPr id="19" name="Freeform 12"/>
                <p:cNvSpPr>
                  <a:spLocks/>
                </p:cNvSpPr>
                <p:nvPr/>
              </p:nvSpPr>
              <p:spPr bwMode="auto">
                <a:xfrm>
                  <a:off x="2144" y="2747"/>
                  <a:ext cx="2027" cy="1454"/>
                </a:xfrm>
                <a:custGeom>
                  <a:avLst/>
                  <a:gdLst/>
                  <a:ahLst/>
                  <a:cxnLst>
                    <a:cxn ang="0">
                      <a:pos x="618" y="360"/>
                    </a:cxn>
                    <a:cxn ang="0">
                      <a:pos x="679" y="353"/>
                    </a:cxn>
                    <a:cxn ang="0">
                      <a:pos x="735" y="340"/>
                    </a:cxn>
                    <a:cxn ang="0">
                      <a:pos x="789" y="323"/>
                    </a:cxn>
                    <a:cxn ang="0">
                      <a:pos x="844" y="301"/>
                    </a:cxn>
                    <a:cxn ang="0">
                      <a:pos x="892" y="275"/>
                    </a:cxn>
                    <a:cxn ang="0">
                      <a:pos x="940" y="242"/>
                    </a:cxn>
                    <a:cxn ang="0">
                      <a:pos x="983" y="207"/>
                    </a:cxn>
                    <a:cxn ang="0">
                      <a:pos x="1022" y="168"/>
                    </a:cxn>
                    <a:cxn ang="0">
                      <a:pos x="1059" y="125"/>
                    </a:cxn>
                    <a:cxn ang="0">
                      <a:pos x="1089" y="76"/>
                    </a:cxn>
                    <a:cxn ang="0">
                      <a:pos x="1128" y="0"/>
                    </a:cxn>
                    <a:cxn ang="0">
                      <a:pos x="1730" y="92"/>
                    </a:cxn>
                    <a:cxn ang="0">
                      <a:pos x="1692" y="177"/>
                    </a:cxn>
                    <a:cxn ang="0">
                      <a:pos x="1670" y="229"/>
                    </a:cxn>
                    <a:cxn ang="0">
                      <a:pos x="1645" y="281"/>
                    </a:cxn>
                    <a:cxn ang="0">
                      <a:pos x="1619" y="331"/>
                    </a:cxn>
                    <a:cxn ang="0">
                      <a:pos x="1590" y="382"/>
                    </a:cxn>
                    <a:cxn ang="0">
                      <a:pos x="1561" y="429"/>
                    </a:cxn>
                    <a:cxn ang="0">
                      <a:pos x="1529" y="474"/>
                    </a:cxn>
                    <a:cxn ang="0">
                      <a:pos x="1456" y="562"/>
                    </a:cxn>
                    <a:cxn ang="0">
                      <a:pos x="1379" y="640"/>
                    </a:cxn>
                    <a:cxn ang="0">
                      <a:pos x="1291" y="712"/>
                    </a:cxn>
                    <a:cxn ang="0">
                      <a:pos x="1244" y="745"/>
                    </a:cxn>
                    <a:cxn ang="0">
                      <a:pos x="1197" y="775"/>
                    </a:cxn>
                    <a:cxn ang="0">
                      <a:pos x="1148" y="803"/>
                    </a:cxn>
                    <a:cxn ang="0">
                      <a:pos x="1098" y="828"/>
                    </a:cxn>
                    <a:cxn ang="0">
                      <a:pos x="1046" y="853"/>
                    </a:cxn>
                    <a:cxn ang="0">
                      <a:pos x="991" y="875"/>
                    </a:cxn>
                    <a:cxn ang="0">
                      <a:pos x="936" y="892"/>
                    </a:cxn>
                    <a:cxn ang="0">
                      <a:pos x="881" y="911"/>
                    </a:cxn>
                    <a:cxn ang="0">
                      <a:pos x="824" y="922"/>
                    </a:cxn>
                    <a:cxn ang="0">
                      <a:pos x="767" y="931"/>
                    </a:cxn>
                    <a:cxn ang="0">
                      <a:pos x="708" y="941"/>
                    </a:cxn>
                    <a:cxn ang="0">
                      <a:pos x="649" y="944"/>
                    </a:cxn>
                    <a:cxn ang="0">
                      <a:pos x="589" y="947"/>
                    </a:cxn>
                    <a:cxn ang="0">
                      <a:pos x="588" y="1238"/>
                    </a:cxn>
                    <a:cxn ang="0">
                      <a:pos x="588" y="66"/>
                    </a:cxn>
                  </a:cxnLst>
                  <a:rect l="0" t="0" r="r" b="b"/>
                  <a:pathLst>
                    <a:path w="1730" h="1238">
                      <a:moveTo>
                        <a:pt x="588" y="360"/>
                      </a:moveTo>
                      <a:lnTo>
                        <a:pt x="618" y="360"/>
                      </a:lnTo>
                      <a:lnTo>
                        <a:pt x="649" y="356"/>
                      </a:lnTo>
                      <a:lnTo>
                        <a:pt x="679" y="353"/>
                      </a:lnTo>
                      <a:lnTo>
                        <a:pt x="707" y="346"/>
                      </a:lnTo>
                      <a:lnTo>
                        <a:pt x="735" y="340"/>
                      </a:lnTo>
                      <a:lnTo>
                        <a:pt x="763" y="333"/>
                      </a:lnTo>
                      <a:lnTo>
                        <a:pt x="789" y="323"/>
                      </a:lnTo>
                      <a:lnTo>
                        <a:pt x="817" y="314"/>
                      </a:lnTo>
                      <a:lnTo>
                        <a:pt x="844" y="301"/>
                      </a:lnTo>
                      <a:lnTo>
                        <a:pt x="867" y="288"/>
                      </a:lnTo>
                      <a:lnTo>
                        <a:pt x="892" y="275"/>
                      </a:lnTo>
                      <a:lnTo>
                        <a:pt x="915" y="259"/>
                      </a:lnTo>
                      <a:lnTo>
                        <a:pt x="940" y="242"/>
                      </a:lnTo>
                      <a:lnTo>
                        <a:pt x="961" y="225"/>
                      </a:lnTo>
                      <a:lnTo>
                        <a:pt x="983" y="207"/>
                      </a:lnTo>
                      <a:lnTo>
                        <a:pt x="1002" y="188"/>
                      </a:lnTo>
                      <a:lnTo>
                        <a:pt x="1022" y="168"/>
                      </a:lnTo>
                      <a:lnTo>
                        <a:pt x="1042" y="145"/>
                      </a:lnTo>
                      <a:lnTo>
                        <a:pt x="1059" y="125"/>
                      </a:lnTo>
                      <a:lnTo>
                        <a:pt x="1075" y="101"/>
                      </a:lnTo>
                      <a:lnTo>
                        <a:pt x="1089" y="76"/>
                      </a:lnTo>
                      <a:lnTo>
                        <a:pt x="1105" y="53"/>
                      </a:lnTo>
                      <a:lnTo>
                        <a:pt x="1128" y="0"/>
                      </a:lnTo>
                      <a:lnTo>
                        <a:pt x="1460" y="344"/>
                      </a:lnTo>
                      <a:lnTo>
                        <a:pt x="1730" y="92"/>
                      </a:lnTo>
                      <a:lnTo>
                        <a:pt x="1705" y="140"/>
                      </a:lnTo>
                      <a:lnTo>
                        <a:pt x="1692" y="177"/>
                      </a:lnTo>
                      <a:lnTo>
                        <a:pt x="1680" y="203"/>
                      </a:lnTo>
                      <a:lnTo>
                        <a:pt x="1670" y="229"/>
                      </a:lnTo>
                      <a:lnTo>
                        <a:pt x="1659" y="255"/>
                      </a:lnTo>
                      <a:lnTo>
                        <a:pt x="1645" y="281"/>
                      </a:lnTo>
                      <a:lnTo>
                        <a:pt x="1633" y="307"/>
                      </a:lnTo>
                      <a:lnTo>
                        <a:pt x="1619" y="331"/>
                      </a:lnTo>
                      <a:lnTo>
                        <a:pt x="1607" y="357"/>
                      </a:lnTo>
                      <a:lnTo>
                        <a:pt x="1590" y="382"/>
                      </a:lnTo>
                      <a:lnTo>
                        <a:pt x="1576" y="404"/>
                      </a:lnTo>
                      <a:lnTo>
                        <a:pt x="1561" y="429"/>
                      </a:lnTo>
                      <a:lnTo>
                        <a:pt x="1546" y="451"/>
                      </a:lnTo>
                      <a:lnTo>
                        <a:pt x="1529" y="474"/>
                      </a:lnTo>
                      <a:lnTo>
                        <a:pt x="1495" y="519"/>
                      </a:lnTo>
                      <a:lnTo>
                        <a:pt x="1456" y="562"/>
                      </a:lnTo>
                      <a:lnTo>
                        <a:pt x="1418" y="602"/>
                      </a:lnTo>
                      <a:lnTo>
                        <a:pt x="1379" y="640"/>
                      </a:lnTo>
                      <a:lnTo>
                        <a:pt x="1336" y="677"/>
                      </a:lnTo>
                      <a:lnTo>
                        <a:pt x="1291" y="712"/>
                      </a:lnTo>
                      <a:lnTo>
                        <a:pt x="1268" y="729"/>
                      </a:lnTo>
                      <a:lnTo>
                        <a:pt x="1244" y="745"/>
                      </a:lnTo>
                      <a:lnTo>
                        <a:pt x="1222" y="762"/>
                      </a:lnTo>
                      <a:lnTo>
                        <a:pt x="1197" y="775"/>
                      </a:lnTo>
                      <a:lnTo>
                        <a:pt x="1172" y="790"/>
                      </a:lnTo>
                      <a:lnTo>
                        <a:pt x="1148" y="803"/>
                      </a:lnTo>
                      <a:lnTo>
                        <a:pt x="1122" y="818"/>
                      </a:lnTo>
                      <a:lnTo>
                        <a:pt x="1098" y="828"/>
                      </a:lnTo>
                      <a:lnTo>
                        <a:pt x="1072" y="843"/>
                      </a:lnTo>
                      <a:lnTo>
                        <a:pt x="1046" y="853"/>
                      </a:lnTo>
                      <a:lnTo>
                        <a:pt x="1020" y="864"/>
                      </a:lnTo>
                      <a:lnTo>
                        <a:pt x="991" y="875"/>
                      </a:lnTo>
                      <a:lnTo>
                        <a:pt x="965" y="883"/>
                      </a:lnTo>
                      <a:lnTo>
                        <a:pt x="936" y="892"/>
                      </a:lnTo>
                      <a:lnTo>
                        <a:pt x="909" y="901"/>
                      </a:lnTo>
                      <a:lnTo>
                        <a:pt x="881" y="911"/>
                      </a:lnTo>
                      <a:lnTo>
                        <a:pt x="853" y="916"/>
                      </a:lnTo>
                      <a:lnTo>
                        <a:pt x="824" y="922"/>
                      </a:lnTo>
                      <a:lnTo>
                        <a:pt x="795" y="926"/>
                      </a:lnTo>
                      <a:lnTo>
                        <a:pt x="767" y="931"/>
                      </a:lnTo>
                      <a:lnTo>
                        <a:pt x="737" y="937"/>
                      </a:lnTo>
                      <a:lnTo>
                        <a:pt x="708" y="941"/>
                      </a:lnTo>
                      <a:lnTo>
                        <a:pt x="679" y="943"/>
                      </a:lnTo>
                      <a:lnTo>
                        <a:pt x="649" y="944"/>
                      </a:lnTo>
                      <a:lnTo>
                        <a:pt x="618" y="944"/>
                      </a:lnTo>
                      <a:lnTo>
                        <a:pt x="589" y="947"/>
                      </a:lnTo>
                      <a:lnTo>
                        <a:pt x="588" y="947"/>
                      </a:lnTo>
                      <a:lnTo>
                        <a:pt x="588" y="1238"/>
                      </a:lnTo>
                      <a:lnTo>
                        <a:pt x="0" y="653"/>
                      </a:lnTo>
                      <a:lnTo>
                        <a:pt x="588" y="66"/>
                      </a:lnTo>
                      <a:lnTo>
                        <a:pt x="588" y="36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gamma/>
                        <a:shade val="46275"/>
                        <a:invGamma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vert="horz" wrap="square" lIns="63305" tIns="31652" rIns="63305" bIns="31652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l" rtl="0" latinLnBrk="1"/>
                  <a:endParaRPr lang="ko-KR" altLang="en-US" sz="1246">
                    <a:solidFill>
                      <a:prstClr val="black"/>
                    </a:solidFill>
                    <a:latin typeface="산돌고딕 M" panose="02030504000101010101" pitchFamily="18" charset="-127"/>
                    <a:ea typeface="산돌고딕 M" panose="02030504000101010101" pitchFamily="18" charset="-127"/>
                  </a:endParaRPr>
                </a:p>
              </p:txBody>
            </p:sp>
          </p:grp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4556033" y="1829082"/>
                <a:ext cx="2408577" cy="2874101"/>
              </a:xfrm>
              <a:custGeom>
                <a:avLst/>
                <a:gdLst/>
                <a:ahLst/>
                <a:cxnLst>
                  <a:cxn ang="0">
                    <a:pos x="593" y="1142"/>
                  </a:cxn>
                  <a:cxn ang="0">
                    <a:pos x="585" y="1083"/>
                  </a:cxn>
                  <a:cxn ang="0">
                    <a:pos x="575" y="1027"/>
                  </a:cxn>
                  <a:cxn ang="0">
                    <a:pos x="559" y="969"/>
                  </a:cxn>
                  <a:cxn ang="0">
                    <a:pos x="537" y="918"/>
                  </a:cxn>
                  <a:cxn ang="0">
                    <a:pos x="508" y="867"/>
                  </a:cxn>
                  <a:cxn ang="0">
                    <a:pos x="478" y="822"/>
                  </a:cxn>
                  <a:cxn ang="0">
                    <a:pos x="440" y="777"/>
                  </a:cxn>
                  <a:cxn ang="0">
                    <a:pos x="402" y="737"/>
                  </a:cxn>
                  <a:cxn ang="0">
                    <a:pos x="358" y="702"/>
                  </a:cxn>
                  <a:cxn ang="0">
                    <a:pos x="312" y="669"/>
                  </a:cxn>
                  <a:cxn ang="0">
                    <a:pos x="261" y="643"/>
                  </a:cxn>
                  <a:cxn ang="0">
                    <a:pos x="208" y="622"/>
                  </a:cxn>
                  <a:cxn ang="0">
                    <a:pos x="153" y="604"/>
                  </a:cxn>
                  <a:cxn ang="0">
                    <a:pos x="97" y="592"/>
                  </a:cxn>
                  <a:cxn ang="0">
                    <a:pos x="37" y="588"/>
                  </a:cxn>
                  <a:cxn ang="0">
                    <a:pos x="7" y="585"/>
                  </a:cxn>
                  <a:cxn ang="0">
                    <a:pos x="8" y="0"/>
                  </a:cxn>
                  <a:cxn ang="0">
                    <a:pos x="66" y="0"/>
                  </a:cxn>
                  <a:cxn ang="0">
                    <a:pos x="127" y="4"/>
                  </a:cxn>
                  <a:cxn ang="0">
                    <a:pos x="186" y="12"/>
                  </a:cxn>
                  <a:cxn ang="0">
                    <a:pos x="243" y="21"/>
                  </a:cxn>
                  <a:cxn ang="0">
                    <a:pos x="299" y="37"/>
                  </a:cxn>
                  <a:cxn ang="0">
                    <a:pos x="355" y="51"/>
                  </a:cxn>
                  <a:cxn ang="0">
                    <a:pos x="410" y="70"/>
                  </a:cxn>
                  <a:cxn ang="0">
                    <a:pos x="465" y="91"/>
                  </a:cxn>
                  <a:cxn ang="0">
                    <a:pos x="516" y="114"/>
                  </a:cxn>
                  <a:cxn ang="0">
                    <a:pos x="567" y="141"/>
                  </a:cxn>
                  <a:cxn ang="0">
                    <a:pos x="616" y="169"/>
                  </a:cxn>
                  <a:cxn ang="0">
                    <a:pos x="662" y="200"/>
                  </a:cxn>
                  <a:cxn ang="0">
                    <a:pos x="710" y="233"/>
                  </a:cxn>
                  <a:cxn ang="0">
                    <a:pos x="798" y="305"/>
                  </a:cxn>
                  <a:cxn ang="0">
                    <a:pos x="875" y="382"/>
                  </a:cxn>
                  <a:cxn ang="0">
                    <a:pos x="947" y="469"/>
                  </a:cxn>
                  <a:cxn ang="0">
                    <a:pos x="979" y="515"/>
                  </a:cxn>
                  <a:cxn ang="0">
                    <a:pos x="1009" y="563"/>
                  </a:cxn>
                  <a:cxn ang="0">
                    <a:pos x="1038" y="613"/>
                  </a:cxn>
                  <a:cxn ang="0">
                    <a:pos x="1064" y="662"/>
                  </a:cxn>
                  <a:cxn ang="0">
                    <a:pos x="1089" y="716"/>
                  </a:cxn>
                  <a:cxn ang="0">
                    <a:pos x="1110" y="767"/>
                  </a:cxn>
                  <a:cxn ang="0">
                    <a:pos x="1128" y="822"/>
                  </a:cxn>
                  <a:cxn ang="0">
                    <a:pos x="1142" y="879"/>
                  </a:cxn>
                  <a:cxn ang="0">
                    <a:pos x="1155" y="934"/>
                  </a:cxn>
                  <a:cxn ang="0">
                    <a:pos x="1166" y="994"/>
                  </a:cxn>
                  <a:cxn ang="0">
                    <a:pos x="1175" y="1053"/>
                  </a:cxn>
                  <a:cxn ang="0">
                    <a:pos x="1180" y="1112"/>
                  </a:cxn>
                  <a:cxn ang="0">
                    <a:pos x="1180" y="1173"/>
                  </a:cxn>
                  <a:cxn ang="0">
                    <a:pos x="1475" y="1173"/>
                  </a:cxn>
                  <a:cxn ang="0">
                    <a:pos x="302" y="1173"/>
                  </a:cxn>
                </a:cxnLst>
                <a:rect l="0" t="0" r="r" b="b"/>
                <a:pathLst>
                  <a:path w="1475" h="1760">
                    <a:moveTo>
                      <a:pt x="595" y="1173"/>
                    </a:moveTo>
                    <a:lnTo>
                      <a:pt x="593" y="1142"/>
                    </a:lnTo>
                    <a:lnTo>
                      <a:pt x="592" y="1112"/>
                    </a:lnTo>
                    <a:lnTo>
                      <a:pt x="585" y="1083"/>
                    </a:lnTo>
                    <a:lnTo>
                      <a:pt x="581" y="1054"/>
                    </a:lnTo>
                    <a:lnTo>
                      <a:pt x="575" y="1027"/>
                    </a:lnTo>
                    <a:lnTo>
                      <a:pt x="567" y="998"/>
                    </a:lnTo>
                    <a:lnTo>
                      <a:pt x="559" y="969"/>
                    </a:lnTo>
                    <a:lnTo>
                      <a:pt x="547" y="944"/>
                    </a:lnTo>
                    <a:lnTo>
                      <a:pt x="537" y="918"/>
                    </a:lnTo>
                    <a:lnTo>
                      <a:pt x="522" y="891"/>
                    </a:lnTo>
                    <a:lnTo>
                      <a:pt x="508" y="867"/>
                    </a:lnTo>
                    <a:lnTo>
                      <a:pt x="494" y="843"/>
                    </a:lnTo>
                    <a:lnTo>
                      <a:pt x="478" y="822"/>
                    </a:lnTo>
                    <a:lnTo>
                      <a:pt x="461" y="798"/>
                    </a:lnTo>
                    <a:lnTo>
                      <a:pt x="440" y="777"/>
                    </a:lnTo>
                    <a:lnTo>
                      <a:pt x="421" y="756"/>
                    </a:lnTo>
                    <a:lnTo>
                      <a:pt x="402" y="737"/>
                    </a:lnTo>
                    <a:lnTo>
                      <a:pt x="380" y="720"/>
                    </a:lnTo>
                    <a:lnTo>
                      <a:pt x="358" y="702"/>
                    </a:lnTo>
                    <a:lnTo>
                      <a:pt x="334" y="685"/>
                    </a:lnTo>
                    <a:lnTo>
                      <a:pt x="312" y="669"/>
                    </a:lnTo>
                    <a:lnTo>
                      <a:pt x="286" y="657"/>
                    </a:lnTo>
                    <a:lnTo>
                      <a:pt x="261" y="643"/>
                    </a:lnTo>
                    <a:lnTo>
                      <a:pt x="237" y="630"/>
                    </a:lnTo>
                    <a:lnTo>
                      <a:pt x="208" y="622"/>
                    </a:lnTo>
                    <a:lnTo>
                      <a:pt x="182" y="610"/>
                    </a:lnTo>
                    <a:lnTo>
                      <a:pt x="153" y="604"/>
                    </a:lnTo>
                    <a:lnTo>
                      <a:pt x="126" y="598"/>
                    </a:lnTo>
                    <a:lnTo>
                      <a:pt x="97" y="592"/>
                    </a:lnTo>
                    <a:lnTo>
                      <a:pt x="66" y="589"/>
                    </a:lnTo>
                    <a:lnTo>
                      <a:pt x="37" y="588"/>
                    </a:lnTo>
                    <a:lnTo>
                      <a:pt x="8" y="585"/>
                    </a:lnTo>
                    <a:lnTo>
                      <a:pt x="7" y="585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37" y="0"/>
                    </a:lnTo>
                    <a:lnTo>
                      <a:pt x="66" y="0"/>
                    </a:lnTo>
                    <a:lnTo>
                      <a:pt x="97" y="2"/>
                    </a:lnTo>
                    <a:lnTo>
                      <a:pt x="127" y="4"/>
                    </a:lnTo>
                    <a:lnTo>
                      <a:pt x="156" y="8"/>
                    </a:lnTo>
                    <a:lnTo>
                      <a:pt x="186" y="12"/>
                    </a:lnTo>
                    <a:lnTo>
                      <a:pt x="214" y="16"/>
                    </a:lnTo>
                    <a:lnTo>
                      <a:pt x="243" y="21"/>
                    </a:lnTo>
                    <a:lnTo>
                      <a:pt x="272" y="27"/>
                    </a:lnTo>
                    <a:lnTo>
                      <a:pt x="299" y="37"/>
                    </a:lnTo>
                    <a:lnTo>
                      <a:pt x="327" y="44"/>
                    </a:lnTo>
                    <a:lnTo>
                      <a:pt x="355" y="51"/>
                    </a:lnTo>
                    <a:lnTo>
                      <a:pt x="384" y="59"/>
                    </a:lnTo>
                    <a:lnTo>
                      <a:pt x="410" y="70"/>
                    </a:lnTo>
                    <a:lnTo>
                      <a:pt x="439" y="80"/>
                    </a:lnTo>
                    <a:lnTo>
                      <a:pt x="465" y="91"/>
                    </a:lnTo>
                    <a:lnTo>
                      <a:pt x="490" y="102"/>
                    </a:lnTo>
                    <a:lnTo>
                      <a:pt x="516" y="114"/>
                    </a:lnTo>
                    <a:lnTo>
                      <a:pt x="541" y="128"/>
                    </a:lnTo>
                    <a:lnTo>
                      <a:pt x="567" y="141"/>
                    </a:lnTo>
                    <a:lnTo>
                      <a:pt x="592" y="153"/>
                    </a:lnTo>
                    <a:lnTo>
                      <a:pt x="616" y="169"/>
                    </a:lnTo>
                    <a:lnTo>
                      <a:pt x="640" y="182"/>
                    </a:lnTo>
                    <a:lnTo>
                      <a:pt x="662" y="200"/>
                    </a:lnTo>
                    <a:lnTo>
                      <a:pt x="686" y="215"/>
                    </a:lnTo>
                    <a:lnTo>
                      <a:pt x="710" y="233"/>
                    </a:lnTo>
                    <a:lnTo>
                      <a:pt x="755" y="267"/>
                    </a:lnTo>
                    <a:lnTo>
                      <a:pt x="798" y="305"/>
                    </a:lnTo>
                    <a:lnTo>
                      <a:pt x="836" y="341"/>
                    </a:lnTo>
                    <a:lnTo>
                      <a:pt x="875" y="382"/>
                    </a:lnTo>
                    <a:lnTo>
                      <a:pt x="911" y="426"/>
                    </a:lnTo>
                    <a:lnTo>
                      <a:pt x="947" y="469"/>
                    </a:lnTo>
                    <a:lnTo>
                      <a:pt x="965" y="494"/>
                    </a:lnTo>
                    <a:lnTo>
                      <a:pt x="979" y="515"/>
                    </a:lnTo>
                    <a:lnTo>
                      <a:pt x="995" y="538"/>
                    </a:lnTo>
                    <a:lnTo>
                      <a:pt x="1009" y="563"/>
                    </a:lnTo>
                    <a:lnTo>
                      <a:pt x="1025" y="588"/>
                    </a:lnTo>
                    <a:lnTo>
                      <a:pt x="1038" y="613"/>
                    </a:lnTo>
                    <a:lnTo>
                      <a:pt x="1052" y="636"/>
                    </a:lnTo>
                    <a:lnTo>
                      <a:pt x="1064" y="662"/>
                    </a:lnTo>
                    <a:lnTo>
                      <a:pt x="1077" y="690"/>
                    </a:lnTo>
                    <a:lnTo>
                      <a:pt x="1089" y="716"/>
                    </a:lnTo>
                    <a:lnTo>
                      <a:pt x="1099" y="741"/>
                    </a:lnTo>
                    <a:lnTo>
                      <a:pt x="1110" y="767"/>
                    </a:lnTo>
                    <a:lnTo>
                      <a:pt x="1119" y="796"/>
                    </a:lnTo>
                    <a:lnTo>
                      <a:pt x="1128" y="822"/>
                    </a:lnTo>
                    <a:lnTo>
                      <a:pt x="1136" y="850"/>
                    </a:lnTo>
                    <a:lnTo>
                      <a:pt x="1142" y="879"/>
                    </a:lnTo>
                    <a:lnTo>
                      <a:pt x="1152" y="907"/>
                    </a:lnTo>
                    <a:lnTo>
                      <a:pt x="1155" y="934"/>
                    </a:lnTo>
                    <a:lnTo>
                      <a:pt x="1162" y="963"/>
                    </a:lnTo>
                    <a:lnTo>
                      <a:pt x="1166" y="994"/>
                    </a:lnTo>
                    <a:lnTo>
                      <a:pt x="1171" y="1021"/>
                    </a:lnTo>
                    <a:lnTo>
                      <a:pt x="1175" y="1053"/>
                    </a:lnTo>
                    <a:lnTo>
                      <a:pt x="1176" y="1082"/>
                    </a:lnTo>
                    <a:lnTo>
                      <a:pt x="1180" y="1112"/>
                    </a:lnTo>
                    <a:lnTo>
                      <a:pt x="1180" y="1142"/>
                    </a:lnTo>
                    <a:lnTo>
                      <a:pt x="1180" y="1173"/>
                    </a:lnTo>
                    <a:lnTo>
                      <a:pt x="1183" y="1173"/>
                    </a:lnTo>
                    <a:lnTo>
                      <a:pt x="1475" y="1173"/>
                    </a:lnTo>
                    <a:lnTo>
                      <a:pt x="889" y="1760"/>
                    </a:lnTo>
                    <a:lnTo>
                      <a:pt x="302" y="1173"/>
                    </a:lnTo>
                    <a:lnTo>
                      <a:pt x="595" y="117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5F2987"/>
                  </a:gs>
                  <a:gs pos="75000">
                    <a:srgbClr val="D7BEEB"/>
                  </a:gs>
                </a:gsLst>
                <a:lin ang="13500000" scaled="1"/>
                <a:tileRect/>
              </a:gra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latinLnBrk="1"/>
                <a:endParaRPr lang="ko-KR" altLang="en-US" sz="1246">
                  <a:solidFill>
                    <a:prstClr val="white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2633220" y="1299947"/>
                <a:ext cx="2871208" cy="2399903"/>
              </a:xfrm>
              <a:custGeom>
                <a:avLst/>
                <a:gdLst/>
                <a:ahLst/>
                <a:cxnLst>
                  <a:cxn ang="0">
                    <a:pos x="1143" y="879"/>
                  </a:cxn>
                  <a:cxn ang="0">
                    <a:pos x="1082" y="885"/>
                  </a:cxn>
                  <a:cxn ang="0">
                    <a:pos x="1024" y="898"/>
                  </a:cxn>
                  <a:cxn ang="0">
                    <a:pos x="971" y="915"/>
                  </a:cxn>
                  <a:cxn ang="0">
                    <a:pos x="917" y="937"/>
                  </a:cxn>
                  <a:cxn ang="0">
                    <a:pos x="868" y="964"/>
                  </a:cxn>
                  <a:cxn ang="0">
                    <a:pos x="821" y="996"/>
                  </a:cxn>
                  <a:cxn ang="0">
                    <a:pos x="778" y="1031"/>
                  </a:cxn>
                  <a:cxn ang="0">
                    <a:pos x="737" y="1071"/>
                  </a:cxn>
                  <a:cxn ang="0">
                    <a:pos x="701" y="1114"/>
                  </a:cxn>
                  <a:cxn ang="0">
                    <a:pos x="671" y="1162"/>
                  </a:cxn>
                  <a:cxn ang="0">
                    <a:pos x="642" y="1212"/>
                  </a:cxn>
                  <a:cxn ang="0">
                    <a:pos x="621" y="1264"/>
                  </a:cxn>
                  <a:cxn ang="0">
                    <a:pos x="603" y="1317"/>
                  </a:cxn>
                  <a:cxn ang="0">
                    <a:pos x="592" y="1376"/>
                  </a:cxn>
                  <a:cxn ang="0">
                    <a:pos x="587" y="1436"/>
                  </a:cxn>
                  <a:cxn ang="0">
                    <a:pos x="587" y="1469"/>
                  </a:cxn>
                  <a:cxn ang="0">
                    <a:pos x="0" y="1466"/>
                  </a:cxn>
                  <a:cxn ang="0">
                    <a:pos x="0" y="1405"/>
                  </a:cxn>
                  <a:cxn ang="0">
                    <a:pos x="4" y="1346"/>
                  </a:cxn>
                  <a:cxn ang="0">
                    <a:pos x="11" y="1289"/>
                  </a:cxn>
                  <a:cxn ang="0">
                    <a:pos x="21" y="1230"/>
                  </a:cxn>
                  <a:cxn ang="0">
                    <a:pos x="36" y="1172"/>
                  </a:cxn>
                  <a:cxn ang="0">
                    <a:pos x="51" y="1115"/>
                  </a:cxn>
                  <a:cxn ang="0">
                    <a:pos x="69" y="1062"/>
                  </a:cxn>
                  <a:cxn ang="0">
                    <a:pos x="90" y="1009"/>
                  </a:cxn>
                  <a:cxn ang="0">
                    <a:pos x="115" y="957"/>
                  </a:cxn>
                  <a:cxn ang="0">
                    <a:pos x="141" y="907"/>
                  </a:cxn>
                  <a:cxn ang="0">
                    <a:pos x="169" y="857"/>
                  </a:cxn>
                  <a:cxn ang="0">
                    <a:pos x="199" y="810"/>
                  </a:cxn>
                  <a:cxn ang="0">
                    <a:pos x="232" y="763"/>
                  </a:cxn>
                  <a:cxn ang="0">
                    <a:pos x="304" y="676"/>
                  </a:cxn>
                  <a:cxn ang="0">
                    <a:pos x="381" y="598"/>
                  </a:cxn>
                  <a:cxn ang="0">
                    <a:pos x="468" y="526"/>
                  </a:cxn>
                  <a:cxn ang="0">
                    <a:pos x="517" y="494"/>
                  </a:cxn>
                  <a:cxn ang="0">
                    <a:pos x="562" y="464"/>
                  </a:cxn>
                  <a:cxn ang="0">
                    <a:pos x="612" y="435"/>
                  </a:cxn>
                  <a:cxn ang="0">
                    <a:pos x="661" y="410"/>
                  </a:cxn>
                  <a:cxn ang="0">
                    <a:pos x="715" y="385"/>
                  </a:cxn>
                  <a:cxn ang="0">
                    <a:pos x="768" y="363"/>
                  </a:cxn>
                  <a:cxn ang="0">
                    <a:pos x="823" y="346"/>
                  </a:cxn>
                  <a:cxn ang="0">
                    <a:pos x="879" y="328"/>
                  </a:cxn>
                  <a:cxn ang="0">
                    <a:pos x="936" y="316"/>
                  </a:cxn>
                  <a:cxn ang="0">
                    <a:pos x="993" y="306"/>
                  </a:cxn>
                  <a:cxn ang="0">
                    <a:pos x="1052" y="298"/>
                  </a:cxn>
                  <a:cxn ang="0">
                    <a:pos x="1112" y="294"/>
                  </a:cxn>
                  <a:cxn ang="0">
                    <a:pos x="1172" y="291"/>
                  </a:cxn>
                  <a:cxn ang="0">
                    <a:pos x="1173" y="0"/>
                  </a:cxn>
                  <a:cxn ang="0">
                    <a:pos x="1173" y="1172"/>
                  </a:cxn>
                </a:cxnLst>
                <a:rect l="0" t="0" r="r" b="b"/>
                <a:pathLst>
                  <a:path w="1760" h="1470">
                    <a:moveTo>
                      <a:pt x="1173" y="879"/>
                    </a:moveTo>
                    <a:lnTo>
                      <a:pt x="1143" y="879"/>
                    </a:lnTo>
                    <a:lnTo>
                      <a:pt x="1112" y="883"/>
                    </a:lnTo>
                    <a:lnTo>
                      <a:pt x="1082" y="885"/>
                    </a:lnTo>
                    <a:lnTo>
                      <a:pt x="1053" y="892"/>
                    </a:lnTo>
                    <a:lnTo>
                      <a:pt x="1024" y="898"/>
                    </a:lnTo>
                    <a:lnTo>
                      <a:pt x="997" y="905"/>
                    </a:lnTo>
                    <a:lnTo>
                      <a:pt x="971" y="915"/>
                    </a:lnTo>
                    <a:lnTo>
                      <a:pt x="943" y="924"/>
                    </a:lnTo>
                    <a:lnTo>
                      <a:pt x="917" y="937"/>
                    </a:lnTo>
                    <a:lnTo>
                      <a:pt x="892" y="951"/>
                    </a:lnTo>
                    <a:lnTo>
                      <a:pt x="868" y="964"/>
                    </a:lnTo>
                    <a:lnTo>
                      <a:pt x="846" y="979"/>
                    </a:lnTo>
                    <a:lnTo>
                      <a:pt x="821" y="996"/>
                    </a:lnTo>
                    <a:lnTo>
                      <a:pt x="799" y="1013"/>
                    </a:lnTo>
                    <a:lnTo>
                      <a:pt x="778" y="1031"/>
                    </a:lnTo>
                    <a:lnTo>
                      <a:pt x="758" y="1050"/>
                    </a:lnTo>
                    <a:lnTo>
                      <a:pt x="737" y="1071"/>
                    </a:lnTo>
                    <a:lnTo>
                      <a:pt x="719" y="1093"/>
                    </a:lnTo>
                    <a:lnTo>
                      <a:pt x="701" y="1114"/>
                    </a:lnTo>
                    <a:lnTo>
                      <a:pt x="686" y="1137"/>
                    </a:lnTo>
                    <a:lnTo>
                      <a:pt x="671" y="1162"/>
                    </a:lnTo>
                    <a:lnTo>
                      <a:pt x="656" y="1186"/>
                    </a:lnTo>
                    <a:lnTo>
                      <a:pt x="642" y="1212"/>
                    </a:lnTo>
                    <a:lnTo>
                      <a:pt x="631" y="1238"/>
                    </a:lnTo>
                    <a:lnTo>
                      <a:pt x="621" y="1264"/>
                    </a:lnTo>
                    <a:lnTo>
                      <a:pt x="612" y="1293"/>
                    </a:lnTo>
                    <a:lnTo>
                      <a:pt x="603" y="1317"/>
                    </a:lnTo>
                    <a:lnTo>
                      <a:pt x="598" y="1346"/>
                    </a:lnTo>
                    <a:lnTo>
                      <a:pt x="592" y="1376"/>
                    </a:lnTo>
                    <a:lnTo>
                      <a:pt x="588" y="1405"/>
                    </a:lnTo>
                    <a:lnTo>
                      <a:pt x="587" y="1436"/>
                    </a:lnTo>
                    <a:lnTo>
                      <a:pt x="587" y="1466"/>
                    </a:lnTo>
                    <a:lnTo>
                      <a:pt x="587" y="1469"/>
                    </a:lnTo>
                    <a:lnTo>
                      <a:pt x="0" y="1470"/>
                    </a:lnTo>
                    <a:lnTo>
                      <a:pt x="0" y="1466"/>
                    </a:lnTo>
                    <a:lnTo>
                      <a:pt x="0" y="1436"/>
                    </a:lnTo>
                    <a:lnTo>
                      <a:pt x="0" y="1405"/>
                    </a:lnTo>
                    <a:lnTo>
                      <a:pt x="1" y="1375"/>
                    </a:lnTo>
                    <a:lnTo>
                      <a:pt x="4" y="1346"/>
                    </a:lnTo>
                    <a:lnTo>
                      <a:pt x="8" y="1316"/>
                    </a:lnTo>
                    <a:lnTo>
                      <a:pt x="11" y="1289"/>
                    </a:lnTo>
                    <a:lnTo>
                      <a:pt x="17" y="1257"/>
                    </a:lnTo>
                    <a:lnTo>
                      <a:pt x="21" y="1230"/>
                    </a:lnTo>
                    <a:lnTo>
                      <a:pt x="28" y="1201"/>
                    </a:lnTo>
                    <a:lnTo>
                      <a:pt x="36" y="1172"/>
                    </a:lnTo>
                    <a:lnTo>
                      <a:pt x="43" y="1144"/>
                    </a:lnTo>
                    <a:lnTo>
                      <a:pt x="51" y="1115"/>
                    </a:lnTo>
                    <a:lnTo>
                      <a:pt x="61" y="1089"/>
                    </a:lnTo>
                    <a:lnTo>
                      <a:pt x="69" y="1062"/>
                    </a:lnTo>
                    <a:lnTo>
                      <a:pt x="79" y="1035"/>
                    </a:lnTo>
                    <a:lnTo>
                      <a:pt x="90" y="1009"/>
                    </a:lnTo>
                    <a:lnTo>
                      <a:pt x="101" y="983"/>
                    </a:lnTo>
                    <a:lnTo>
                      <a:pt x="115" y="957"/>
                    </a:lnTo>
                    <a:lnTo>
                      <a:pt x="128" y="931"/>
                    </a:lnTo>
                    <a:lnTo>
                      <a:pt x="141" y="907"/>
                    </a:lnTo>
                    <a:lnTo>
                      <a:pt x="152" y="881"/>
                    </a:lnTo>
                    <a:lnTo>
                      <a:pt x="169" y="857"/>
                    </a:lnTo>
                    <a:lnTo>
                      <a:pt x="184" y="834"/>
                    </a:lnTo>
                    <a:lnTo>
                      <a:pt x="199" y="810"/>
                    </a:lnTo>
                    <a:lnTo>
                      <a:pt x="214" y="787"/>
                    </a:lnTo>
                    <a:lnTo>
                      <a:pt x="232" y="763"/>
                    </a:lnTo>
                    <a:lnTo>
                      <a:pt x="266" y="719"/>
                    </a:lnTo>
                    <a:lnTo>
                      <a:pt x="304" y="676"/>
                    </a:lnTo>
                    <a:lnTo>
                      <a:pt x="342" y="636"/>
                    </a:lnTo>
                    <a:lnTo>
                      <a:pt x="381" y="598"/>
                    </a:lnTo>
                    <a:lnTo>
                      <a:pt x="425" y="561"/>
                    </a:lnTo>
                    <a:lnTo>
                      <a:pt x="468" y="526"/>
                    </a:lnTo>
                    <a:lnTo>
                      <a:pt x="493" y="509"/>
                    </a:lnTo>
                    <a:lnTo>
                      <a:pt x="517" y="494"/>
                    </a:lnTo>
                    <a:lnTo>
                      <a:pt x="537" y="477"/>
                    </a:lnTo>
                    <a:lnTo>
                      <a:pt x="562" y="464"/>
                    </a:lnTo>
                    <a:lnTo>
                      <a:pt x="588" y="448"/>
                    </a:lnTo>
                    <a:lnTo>
                      <a:pt x="612" y="435"/>
                    </a:lnTo>
                    <a:lnTo>
                      <a:pt x="638" y="420"/>
                    </a:lnTo>
                    <a:lnTo>
                      <a:pt x="661" y="410"/>
                    </a:lnTo>
                    <a:lnTo>
                      <a:pt x="689" y="396"/>
                    </a:lnTo>
                    <a:lnTo>
                      <a:pt x="715" y="385"/>
                    </a:lnTo>
                    <a:lnTo>
                      <a:pt x="740" y="375"/>
                    </a:lnTo>
                    <a:lnTo>
                      <a:pt x="768" y="363"/>
                    </a:lnTo>
                    <a:lnTo>
                      <a:pt x="795" y="355"/>
                    </a:lnTo>
                    <a:lnTo>
                      <a:pt x="823" y="346"/>
                    </a:lnTo>
                    <a:lnTo>
                      <a:pt x="852" y="337"/>
                    </a:lnTo>
                    <a:lnTo>
                      <a:pt x="879" y="328"/>
                    </a:lnTo>
                    <a:lnTo>
                      <a:pt x="908" y="323"/>
                    </a:lnTo>
                    <a:lnTo>
                      <a:pt x="936" y="316"/>
                    </a:lnTo>
                    <a:lnTo>
                      <a:pt x="964" y="312"/>
                    </a:lnTo>
                    <a:lnTo>
                      <a:pt x="993" y="306"/>
                    </a:lnTo>
                    <a:lnTo>
                      <a:pt x="1023" y="302"/>
                    </a:lnTo>
                    <a:lnTo>
                      <a:pt x="1052" y="298"/>
                    </a:lnTo>
                    <a:lnTo>
                      <a:pt x="1082" y="295"/>
                    </a:lnTo>
                    <a:lnTo>
                      <a:pt x="1112" y="294"/>
                    </a:lnTo>
                    <a:lnTo>
                      <a:pt x="1143" y="294"/>
                    </a:lnTo>
                    <a:lnTo>
                      <a:pt x="1172" y="291"/>
                    </a:lnTo>
                    <a:lnTo>
                      <a:pt x="1173" y="291"/>
                    </a:lnTo>
                    <a:lnTo>
                      <a:pt x="1173" y="0"/>
                    </a:lnTo>
                    <a:lnTo>
                      <a:pt x="1760" y="585"/>
                    </a:lnTo>
                    <a:lnTo>
                      <a:pt x="1173" y="1172"/>
                    </a:lnTo>
                    <a:lnTo>
                      <a:pt x="1173" y="87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A2300"/>
                  </a:gs>
                  <a:gs pos="100000">
                    <a:srgbClr val="FFCC66"/>
                  </a:gs>
                </a:gsLst>
                <a:lin ang="5400000" scaled="1"/>
                <a:tileRect/>
              </a:gra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latinLnBrk="1"/>
                <a:endParaRPr lang="ko-KR" altLang="en-US" sz="1246">
                  <a:solidFill>
                    <a:prstClr val="white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endParaRPr>
              </a:p>
            </p:txBody>
          </p:sp>
          <p:sp>
            <p:nvSpPr>
              <p:cNvPr id="14" name="Freeform 16"/>
              <p:cNvSpPr>
                <a:spLocks/>
              </p:cNvSpPr>
              <p:nvPr/>
            </p:nvSpPr>
            <p:spPr bwMode="auto">
              <a:xfrm>
                <a:off x="2141674" y="2761575"/>
                <a:ext cx="2397011" cy="2874101"/>
              </a:xfrm>
              <a:custGeom>
                <a:avLst/>
                <a:gdLst/>
                <a:ahLst/>
                <a:cxnLst>
                  <a:cxn ang="0">
                    <a:pos x="881" y="617"/>
                  </a:cxn>
                  <a:cxn ang="0">
                    <a:pos x="886" y="676"/>
                  </a:cxn>
                  <a:cxn ang="0">
                    <a:pos x="897" y="732"/>
                  </a:cxn>
                  <a:cxn ang="0">
                    <a:pos x="915" y="790"/>
                  </a:cxn>
                  <a:cxn ang="0">
                    <a:pos x="936" y="842"/>
                  </a:cxn>
                  <a:cxn ang="0">
                    <a:pos x="965" y="892"/>
                  </a:cxn>
                  <a:cxn ang="0">
                    <a:pos x="995" y="937"/>
                  </a:cxn>
                  <a:cxn ang="0">
                    <a:pos x="1031" y="980"/>
                  </a:cxn>
                  <a:cxn ang="0">
                    <a:pos x="1072" y="1019"/>
                  </a:cxn>
                  <a:cxn ang="0">
                    <a:pos x="1115" y="1056"/>
                  </a:cxn>
                  <a:cxn ang="0">
                    <a:pos x="1162" y="1087"/>
                  </a:cxn>
                  <a:cxn ang="0">
                    <a:pos x="1211" y="1116"/>
                  </a:cxn>
                  <a:cxn ang="0">
                    <a:pos x="1265" y="1138"/>
                  </a:cxn>
                  <a:cxn ang="0">
                    <a:pos x="1318" y="1154"/>
                  </a:cxn>
                  <a:cxn ang="0">
                    <a:pos x="1376" y="1166"/>
                  </a:cxn>
                  <a:cxn ang="0">
                    <a:pos x="1437" y="1172"/>
                  </a:cxn>
                  <a:cxn ang="0">
                    <a:pos x="1470" y="1172"/>
                  </a:cxn>
                  <a:cxn ang="0">
                    <a:pos x="1467" y="1760"/>
                  </a:cxn>
                  <a:cxn ang="0">
                    <a:pos x="1406" y="1757"/>
                  </a:cxn>
                  <a:cxn ang="0">
                    <a:pos x="1346" y="1753"/>
                  </a:cxn>
                  <a:cxn ang="0">
                    <a:pos x="1287" y="1745"/>
                  </a:cxn>
                  <a:cxn ang="0">
                    <a:pos x="1230" y="1735"/>
                  </a:cxn>
                  <a:cxn ang="0">
                    <a:pos x="1173" y="1723"/>
                  </a:cxn>
                  <a:cxn ang="0">
                    <a:pos x="1117" y="1708"/>
                  </a:cxn>
                  <a:cxn ang="0">
                    <a:pos x="1062" y="1688"/>
                  </a:cxn>
                  <a:cxn ang="0">
                    <a:pos x="1009" y="1668"/>
                  </a:cxn>
                  <a:cxn ang="0">
                    <a:pos x="955" y="1644"/>
                  </a:cxn>
                  <a:cxn ang="0">
                    <a:pos x="906" y="1619"/>
                  </a:cxn>
                  <a:cxn ang="0">
                    <a:pos x="859" y="1590"/>
                  </a:cxn>
                  <a:cxn ang="0">
                    <a:pos x="811" y="1560"/>
                  </a:cxn>
                  <a:cxn ang="0">
                    <a:pos x="762" y="1527"/>
                  </a:cxn>
                  <a:cxn ang="0">
                    <a:pos x="677" y="1456"/>
                  </a:cxn>
                  <a:cxn ang="0">
                    <a:pos x="598" y="1375"/>
                  </a:cxn>
                  <a:cxn ang="0">
                    <a:pos x="526" y="1288"/>
                  </a:cxn>
                  <a:cxn ang="0">
                    <a:pos x="493" y="1241"/>
                  </a:cxn>
                  <a:cxn ang="0">
                    <a:pos x="463" y="1194"/>
                  </a:cxn>
                  <a:cxn ang="0">
                    <a:pos x="435" y="1146"/>
                  </a:cxn>
                  <a:cxn ang="0">
                    <a:pos x="409" y="1096"/>
                  </a:cxn>
                  <a:cxn ang="0">
                    <a:pos x="384" y="1044"/>
                  </a:cxn>
                  <a:cxn ang="0">
                    <a:pos x="363" y="989"/>
                  </a:cxn>
                  <a:cxn ang="0">
                    <a:pos x="345" y="936"/>
                  </a:cxn>
                  <a:cxn ang="0">
                    <a:pos x="330" y="881"/>
                  </a:cxn>
                  <a:cxn ang="0">
                    <a:pos x="316" y="824"/>
                  </a:cxn>
                  <a:cxn ang="0">
                    <a:pos x="305" y="765"/>
                  </a:cxn>
                  <a:cxn ang="0">
                    <a:pos x="298" y="707"/>
                  </a:cxn>
                  <a:cxn ang="0">
                    <a:pos x="294" y="649"/>
                  </a:cxn>
                  <a:cxn ang="0">
                    <a:pos x="294" y="587"/>
                  </a:cxn>
                  <a:cxn ang="0">
                    <a:pos x="587" y="0"/>
                  </a:cxn>
                  <a:cxn ang="0">
                    <a:pos x="881" y="587"/>
                  </a:cxn>
                </a:cxnLst>
                <a:rect l="0" t="0" r="r" b="b"/>
                <a:pathLst>
                  <a:path w="1471" h="1760">
                    <a:moveTo>
                      <a:pt x="881" y="587"/>
                    </a:moveTo>
                    <a:lnTo>
                      <a:pt x="881" y="617"/>
                    </a:lnTo>
                    <a:lnTo>
                      <a:pt x="882" y="646"/>
                    </a:lnTo>
                    <a:lnTo>
                      <a:pt x="886" y="676"/>
                    </a:lnTo>
                    <a:lnTo>
                      <a:pt x="892" y="705"/>
                    </a:lnTo>
                    <a:lnTo>
                      <a:pt x="897" y="732"/>
                    </a:lnTo>
                    <a:lnTo>
                      <a:pt x="906" y="761"/>
                    </a:lnTo>
                    <a:lnTo>
                      <a:pt x="915" y="790"/>
                    </a:lnTo>
                    <a:lnTo>
                      <a:pt x="925" y="816"/>
                    </a:lnTo>
                    <a:lnTo>
                      <a:pt x="936" y="842"/>
                    </a:lnTo>
                    <a:lnTo>
                      <a:pt x="950" y="867"/>
                    </a:lnTo>
                    <a:lnTo>
                      <a:pt x="965" y="892"/>
                    </a:lnTo>
                    <a:lnTo>
                      <a:pt x="980" y="915"/>
                    </a:lnTo>
                    <a:lnTo>
                      <a:pt x="995" y="937"/>
                    </a:lnTo>
                    <a:lnTo>
                      <a:pt x="1013" y="958"/>
                    </a:lnTo>
                    <a:lnTo>
                      <a:pt x="1031" y="980"/>
                    </a:lnTo>
                    <a:lnTo>
                      <a:pt x="1052" y="1001"/>
                    </a:lnTo>
                    <a:lnTo>
                      <a:pt x="1072" y="1019"/>
                    </a:lnTo>
                    <a:lnTo>
                      <a:pt x="1093" y="1040"/>
                    </a:lnTo>
                    <a:lnTo>
                      <a:pt x="1115" y="1056"/>
                    </a:lnTo>
                    <a:lnTo>
                      <a:pt x="1140" y="1073"/>
                    </a:lnTo>
                    <a:lnTo>
                      <a:pt x="1162" y="1087"/>
                    </a:lnTo>
                    <a:lnTo>
                      <a:pt x="1186" y="1103"/>
                    </a:lnTo>
                    <a:lnTo>
                      <a:pt x="1211" y="1116"/>
                    </a:lnTo>
                    <a:lnTo>
                      <a:pt x="1237" y="1128"/>
                    </a:lnTo>
                    <a:lnTo>
                      <a:pt x="1265" y="1138"/>
                    </a:lnTo>
                    <a:lnTo>
                      <a:pt x="1291" y="1146"/>
                    </a:lnTo>
                    <a:lnTo>
                      <a:pt x="1318" y="1154"/>
                    </a:lnTo>
                    <a:lnTo>
                      <a:pt x="1347" y="1162"/>
                    </a:lnTo>
                    <a:lnTo>
                      <a:pt x="1376" y="1166"/>
                    </a:lnTo>
                    <a:lnTo>
                      <a:pt x="1406" y="1171"/>
                    </a:lnTo>
                    <a:lnTo>
                      <a:pt x="1437" y="1172"/>
                    </a:lnTo>
                    <a:lnTo>
                      <a:pt x="1467" y="1172"/>
                    </a:lnTo>
                    <a:lnTo>
                      <a:pt x="1470" y="1172"/>
                    </a:lnTo>
                    <a:lnTo>
                      <a:pt x="1471" y="1760"/>
                    </a:lnTo>
                    <a:lnTo>
                      <a:pt x="1467" y="1760"/>
                    </a:lnTo>
                    <a:lnTo>
                      <a:pt x="1437" y="1760"/>
                    </a:lnTo>
                    <a:lnTo>
                      <a:pt x="1406" y="1757"/>
                    </a:lnTo>
                    <a:lnTo>
                      <a:pt x="1376" y="1757"/>
                    </a:lnTo>
                    <a:lnTo>
                      <a:pt x="1346" y="1753"/>
                    </a:lnTo>
                    <a:lnTo>
                      <a:pt x="1317" y="1752"/>
                    </a:lnTo>
                    <a:lnTo>
                      <a:pt x="1287" y="1745"/>
                    </a:lnTo>
                    <a:lnTo>
                      <a:pt x="1258" y="1741"/>
                    </a:lnTo>
                    <a:lnTo>
                      <a:pt x="1230" y="1735"/>
                    </a:lnTo>
                    <a:lnTo>
                      <a:pt x="1202" y="1730"/>
                    </a:lnTo>
                    <a:lnTo>
                      <a:pt x="1173" y="1723"/>
                    </a:lnTo>
                    <a:lnTo>
                      <a:pt x="1146" y="1717"/>
                    </a:lnTo>
                    <a:lnTo>
                      <a:pt x="1117" y="1708"/>
                    </a:lnTo>
                    <a:lnTo>
                      <a:pt x="1089" y="1698"/>
                    </a:lnTo>
                    <a:lnTo>
                      <a:pt x="1062" y="1688"/>
                    </a:lnTo>
                    <a:lnTo>
                      <a:pt x="1036" y="1679"/>
                    </a:lnTo>
                    <a:lnTo>
                      <a:pt x="1009" y="1668"/>
                    </a:lnTo>
                    <a:lnTo>
                      <a:pt x="983" y="1658"/>
                    </a:lnTo>
                    <a:lnTo>
                      <a:pt x="955" y="1644"/>
                    </a:lnTo>
                    <a:lnTo>
                      <a:pt x="932" y="1632"/>
                    </a:lnTo>
                    <a:lnTo>
                      <a:pt x="906" y="1619"/>
                    </a:lnTo>
                    <a:lnTo>
                      <a:pt x="882" y="1604"/>
                    </a:lnTo>
                    <a:lnTo>
                      <a:pt x="859" y="1590"/>
                    </a:lnTo>
                    <a:lnTo>
                      <a:pt x="834" y="1574"/>
                    </a:lnTo>
                    <a:lnTo>
                      <a:pt x="811" y="1560"/>
                    </a:lnTo>
                    <a:lnTo>
                      <a:pt x="787" y="1544"/>
                    </a:lnTo>
                    <a:lnTo>
                      <a:pt x="762" y="1527"/>
                    </a:lnTo>
                    <a:lnTo>
                      <a:pt x="719" y="1492"/>
                    </a:lnTo>
                    <a:lnTo>
                      <a:pt x="677" y="1456"/>
                    </a:lnTo>
                    <a:lnTo>
                      <a:pt x="636" y="1415"/>
                    </a:lnTo>
                    <a:lnTo>
                      <a:pt x="598" y="1375"/>
                    </a:lnTo>
                    <a:lnTo>
                      <a:pt x="560" y="1333"/>
                    </a:lnTo>
                    <a:lnTo>
                      <a:pt x="526" y="1288"/>
                    </a:lnTo>
                    <a:lnTo>
                      <a:pt x="508" y="1266"/>
                    </a:lnTo>
                    <a:lnTo>
                      <a:pt x="493" y="1241"/>
                    </a:lnTo>
                    <a:lnTo>
                      <a:pt x="478" y="1219"/>
                    </a:lnTo>
                    <a:lnTo>
                      <a:pt x="463" y="1194"/>
                    </a:lnTo>
                    <a:lnTo>
                      <a:pt x="446" y="1171"/>
                    </a:lnTo>
                    <a:lnTo>
                      <a:pt x="435" y="1146"/>
                    </a:lnTo>
                    <a:lnTo>
                      <a:pt x="422" y="1120"/>
                    </a:lnTo>
                    <a:lnTo>
                      <a:pt x="409" y="1096"/>
                    </a:lnTo>
                    <a:lnTo>
                      <a:pt x="395" y="1070"/>
                    </a:lnTo>
                    <a:lnTo>
                      <a:pt x="384" y="1044"/>
                    </a:lnTo>
                    <a:lnTo>
                      <a:pt x="373" y="1018"/>
                    </a:lnTo>
                    <a:lnTo>
                      <a:pt x="363" y="989"/>
                    </a:lnTo>
                    <a:lnTo>
                      <a:pt x="355" y="965"/>
                    </a:lnTo>
                    <a:lnTo>
                      <a:pt x="345" y="936"/>
                    </a:lnTo>
                    <a:lnTo>
                      <a:pt x="337" y="907"/>
                    </a:lnTo>
                    <a:lnTo>
                      <a:pt x="330" y="881"/>
                    </a:lnTo>
                    <a:lnTo>
                      <a:pt x="322" y="852"/>
                    </a:lnTo>
                    <a:lnTo>
                      <a:pt x="316" y="824"/>
                    </a:lnTo>
                    <a:lnTo>
                      <a:pt x="311" y="794"/>
                    </a:lnTo>
                    <a:lnTo>
                      <a:pt x="305" y="765"/>
                    </a:lnTo>
                    <a:lnTo>
                      <a:pt x="302" y="736"/>
                    </a:lnTo>
                    <a:lnTo>
                      <a:pt x="298" y="707"/>
                    </a:lnTo>
                    <a:lnTo>
                      <a:pt x="295" y="676"/>
                    </a:lnTo>
                    <a:lnTo>
                      <a:pt x="294" y="649"/>
                    </a:lnTo>
                    <a:lnTo>
                      <a:pt x="294" y="617"/>
                    </a:lnTo>
                    <a:lnTo>
                      <a:pt x="294" y="587"/>
                    </a:lnTo>
                    <a:lnTo>
                      <a:pt x="0" y="587"/>
                    </a:lnTo>
                    <a:lnTo>
                      <a:pt x="587" y="0"/>
                    </a:lnTo>
                    <a:lnTo>
                      <a:pt x="1173" y="587"/>
                    </a:lnTo>
                    <a:lnTo>
                      <a:pt x="881" y="58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48F03"/>
                  </a:gs>
                  <a:gs pos="100000">
                    <a:srgbClr val="CEF68E"/>
                  </a:gs>
                </a:gsLst>
                <a:lin ang="5400000" scaled="1"/>
                <a:tileRect/>
              </a:gra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latinLnBrk="1"/>
                <a:endParaRPr lang="ko-KR" altLang="en-US" sz="1246">
                  <a:solidFill>
                    <a:prstClr val="white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endParaRPr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3591202" y="4132823"/>
                <a:ext cx="2781273" cy="1992951"/>
              </a:xfrm>
              <a:custGeom>
                <a:avLst/>
                <a:gdLst>
                  <a:gd name="connsiteX0" fmla="*/ 588 w 1730"/>
                  <a:gd name="connsiteY0" fmla="*/ 360 h 1238"/>
                  <a:gd name="connsiteX1" fmla="*/ 618 w 1730"/>
                  <a:gd name="connsiteY1" fmla="*/ 360 h 1238"/>
                  <a:gd name="connsiteX2" fmla="*/ 649 w 1730"/>
                  <a:gd name="connsiteY2" fmla="*/ 356 h 1238"/>
                  <a:gd name="connsiteX3" fmla="*/ 679 w 1730"/>
                  <a:gd name="connsiteY3" fmla="*/ 353 h 1238"/>
                  <a:gd name="connsiteX4" fmla="*/ 707 w 1730"/>
                  <a:gd name="connsiteY4" fmla="*/ 346 h 1238"/>
                  <a:gd name="connsiteX5" fmla="*/ 735 w 1730"/>
                  <a:gd name="connsiteY5" fmla="*/ 340 h 1238"/>
                  <a:gd name="connsiteX6" fmla="*/ 763 w 1730"/>
                  <a:gd name="connsiteY6" fmla="*/ 333 h 1238"/>
                  <a:gd name="connsiteX7" fmla="*/ 789 w 1730"/>
                  <a:gd name="connsiteY7" fmla="*/ 323 h 1238"/>
                  <a:gd name="connsiteX8" fmla="*/ 817 w 1730"/>
                  <a:gd name="connsiteY8" fmla="*/ 314 h 1238"/>
                  <a:gd name="connsiteX9" fmla="*/ 844 w 1730"/>
                  <a:gd name="connsiteY9" fmla="*/ 301 h 1238"/>
                  <a:gd name="connsiteX10" fmla="*/ 867 w 1730"/>
                  <a:gd name="connsiteY10" fmla="*/ 288 h 1238"/>
                  <a:gd name="connsiteX11" fmla="*/ 892 w 1730"/>
                  <a:gd name="connsiteY11" fmla="*/ 275 h 1238"/>
                  <a:gd name="connsiteX12" fmla="*/ 915 w 1730"/>
                  <a:gd name="connsiteY12" fmla="*/ 259 h 1238"/>
                  <a:gd name="connsiteX13" fmla="*/ 940 w 1730"/>
                  <a:gd name="connsiteY13" fmla="*/ 242 h 1238"/>
                  <a:gd name="connsiteX14" fmla="*/ 961 w 1730"/>
                  <a:gd name="connsiteY14" fmla="*/ 225 h 1238"/>
                  <a:gd name="connsiteX15" fmla="*/ 983 w 1730"/>
                  <a:gd name="connsiteY15" fmla="*/ 207 h 1238"/>
                  <a:gd name="connsiteX16" fmla="*/ 1002 w 1730"/>
                  <a:gd name="connsiteY16" fmla="*/ 188 h 1238"/>
                  <a:gd name="connsiteX17" fmla="*/ 1022 w 1730"/>
                  <a:gd name="connsiteY17" fmla="*/ 168 h 1238"/>
                  <a:gd name="connsiteX18" fmla="*/ 1042 w 1730"/>
                  <a:gd name="connsiteY18" fmla="*/ 145 h 1238"/>
                  <a:gd name="connsiteX19" fmla="*/ 1059 w 1730"/>
                  <a:gd name="connsiteY19" fmla="*/ 125 h 1238"/>
                  <a:gd name="connsiteX20" fmla="*/ 1075 w 1730"/>
                  <a:gd name="connsiteY20" fmla="*/ 101 h 1238"/>
                  <a:gd name="connsiteX21" fmla="*/ 1089 w 1730"/>
                  <a:gd name="connsiteY21" fmla="*/ 76 h 1238"/>
                  <a:gd name="connsiteX22" fmla="*/ 1105 w 1730"/>
                  <a:gd name="connsiteY22" fmla="*/ 53 h 1238"/>
                  <a:gd name="connsiteX23" fmla="*/ 1128 w 1730"/>
                  <a:gd name="connsiteY23" fmla="*/ 0 h 1238"/>
                  <a:gd name="connsiteX24" fmla="*/ 1460 w 1730"/>
                  <a:gd name="connsiteY24" fmla="*/ 344 h 1238"/>
                  <a:gd name="connsiteX25" fmla="*/ 1730 w 1730"/>
                  <a:gd name="connsiteY25" fmla="*/ 92 h 1238"/>
                  <a:gd name="connsiteX26" fmla="*/ 1705 w 1730"/>
                  <a:gd name="connsiteY26" fmla="*/ 140 h 1238"/>
                  <a:gd name="connsiteX27" fmla="*/ 1692 w 1730"/>
                  <a:gd name="connsiteY27" fmla="*/ 177 h 1238"/>
                  <a:gd name="connsiteX28" fmla="*/ 1680 w 1730"/>
                  <a:gd name="connsiteY28" fmla="*/ 203 h 1238"/>
                  <a:gd name="connsiteX29" fmla="*/ 1670 w 1730"/>
                  <a:gd name="connsiteY29" fmla="*/ 229 h 1238"/>
                  <a:gd name="connsiteX30" fmla="*/ 1659 w 1730"/>
                  <a:gd name="connsiteY30" fmla="*/ 255 h 1238"/>
                  <a:gd name="connsiteX31" fmla="*/ 1645 w 1730"/>
                  <a:gd name="connsiteY31" fmla="*/ 281 h 1238"/>
                  <a:gd name="connsiteX32" fmla="*/ 1633 w 1730"/>
                  <a:gd name="connsiteY32" fmla="*/ 307 h 1238"/>
                  <a:gd name="connsiteX33" fmla="*/ 1619 w 1730"/>
                  <a:gd name="connsiteY33" fmla="*/ 331 h 1238"/>
                  <a:gd name="connsiteX34" fmla="*/ 1607 w 1730"/>
                  <a:gd name="connsiteY34" fmla="*/ 357 h 1238"/>
                  <a:gd name="connsiteX35" fmla="*/ 1590 w 1730"/>
                  <a:gd name="connsiteY35" fmla="*/ 382 h 1238"/>
                  <a:gd name="connsiteX36" fmla="*/ 1576 w 1730"/>
                  <a:gd name="connsiteY36" fmla="*/ 404 h 1238"/>
                  <a:gd name="connsiteX37" fmla="*/ 1561 w 1730"/>
                  <a:gd name="connsiteY37" fmla="*/ 429 h 1238"/>
                  <a:gd name="connsiteX38" fmla="*/ 1546 w 1730"/>
                  <a:gd name="connsiteY38" fmla="*/ 451 h 1238"/>
                  <a:gd name="connsiteX39" fmla="*/ 1529 w 1730"/>
                  <a:gd name="connsiteY39" fmla="*/ 474 h 1238"/>
                  <a:gd name="connsiteX40" fmla="*/ 1495 w 1730"/>
                  <a:gd name="connsiteY40" fmla="*/ 519 h 1238"/>
                  <a:gd name="connsiteX41" fmla="*/ 1456 w 1730"/>
                  <a:gd name="connsiteY41" fmla="*/ 562 h 1238"/>
                  <a:gd name="connsiteX42" fmla="*/ 1418 w 1730"/>
                  <a:gd name="connsiteY42" fmla="*/ 602 h 1238"/>
                  <a:gd name="connsiteX43" fmla="*/ 1379 w 1730"/>
                  <a:gd name="connsiteY43" fmla="*/ 640 h 1238"/>
                  <a:gd name="connsiteX44" fmla="*/ 1336 w 1730"/>
                  <a:gd name="connsiteY44" fmla="*/ 677 h 1238"/>
                  <a:gd name="connsiteX45" fmla="*/ 1291 w 1730"/>
                  <a:gd name="connsiteY45" fmla="*/ 712 h 1238"/>
                  <a:gd name="connsiteX46" fmla="*/ 1268 w 1730"/>
                  <a:gd name="connsiteY46" fmla="*/ 729 h 1238"/>
                  <a:gd name="connsiteX47" fmla="*/ 1244 w 1730"/>
                  <a:gd name="connsiteY47" fmla="*/ 745 h 1238"/>
                  <a:gd name="connsiteX48" fmla="*/ 1222 w 1730"/>
                  <a:gd name="connsiteY48" fmla="*/ 762 h 1238"/>
                  <a:gd name="connsiteX49" fmla="*/ 1197 w 1730"/>
                  <a:gd name="connsiteY49" fmla="*/ 775 h 1238"/>
                  <a:gd name="connsiteX50" fmla="*/ 1172 w 1730"/>
                  <a:gd name="connsiteY50" fmla="*/ 790 h 1238"/>
                  <a:gd name="connsiteX51" fmla="*/ 1148 w 1730"/>
                  <a:gd name="connsiteY51" fmla="*/ 803 h 1238"/>
                  <a:gd name="connsiteX52" fmla="*/ 1122 w 1730"/>
                  <a:gd name="connsiteY52" fmla="*/ 818 h 1238"/>
                  <a:gd name="connsiteX53" fmla="*/ 1098 w 1730"/>
                  <a:gd name="connsiteY53" fmla="*/ 828 h 1238"/>
                  <a:gd name="connsiteX54" fmla="*/ 1072 w 1730"/>
                  <a:gd name="connsiteY54" fmla="*/ 843 h 1238"/>
                  <a:gd name="connsiteX55" fmla="*/ 1046 w 1730"/>
                  <a:gd name="connsiteY55" fmla="*/ 853 h 1238"/>
                  <a:gd name="connsiteX56" fmla="*/ 1020 w 1730"/>
                  <a:gd name="connsiteY56" fmla="*/ 864 h 1238"/>
                  <a:gd name="connsiteX57" fmla="*/ 991 w 1730"/>
                  <a:gd name="connsiteY57" fmla="*/ 875 h 1238"/>
                  <a:gd name="connsiteX58" fmla="*/ 965 w 1730"/>
                  <a:gd name="connsiteY58" fmla="*/ 883 h 1238"/>
                  <a:gd name="connsiteX59" fmla="*/ 936 w 1730"/>
                  <a:gd name="connsiteY59" fmla="*/ 892 h 1238"/>
                  <a:gd name="connsiteX60" fmla="*/ 909 w 1730"/>
                  <a:gd name="connsiteY60" fmla="*/ 901 h 1238"/>
                  <a:gd name="connsiteX61" fmla="*/ 881 w 1730"/>
                  <a:gd name="connsiteY61" fmla="*/ 911 h 1238"/>
                  <a:gd name="connsiteX62" fmla="*/ 853 w 1730"/>
                  <a:gd name="connsiteY62" fmla="*/ 916 h 1238"/>
                  <a:gd name="connsiteX63" fmla="*/ 824 w 1730"/>
                  <a:gd name="connsiteY63" fmla="*/ 922 h 1238"/>
                  <a:gd name="connsiteX64" fmla="*/ 795 w 1730"/>
                  <a:gd name="connsiteY64" fmla="*/ 926 h 1238"/>
                  <a:gd name="connsiteX65" fmla="*/ 767 w 1730"/>
                  <a:gd name="connsiteY65" fmla="*/ 931 h 1238"/>
                  <a:gd name="connsiteX66" fmla="*/ 737 w 1730"/>
                  <a:gd name="connsiteY66" fmla="*/ 937 h 1238"/>
                  <a:gd name="connsiteX67" fmla="*/ 708 w 1730"/>
                  <a:gd name="connsiteY67" fmla="*/ 941 h 1238"/>
                  <a:gd name="connsiteX68" fmla="*/ 679 w 1730"/>
                  <a:gd name="connsiteY68" fmla="*/ 943 h 1238"/>
                  <a:gd name="connsiteX69" fmla="*/ 649 w 1730"/>
                  <a:gd name="connsiteY69" fmla="*/ 944 h 1238"/>
                  <a:gd name="connsiteX70" fmla="*/ 618 w 1730"/>
                  <a:gd name="connsiteY70" fmla="*/ 944 h 1238"/>
                  <a:gd name="connsiteX71" fmla="*/ 589 w 1730"/>
                  <a:gd name="connsiteY71" fmla="*/ 947 h 1238"/>
                  <a:gd name="connsiteX72" fmla="*/ 588 w 1730"/>
                  <a:gd name="connsiteY72" fmla="*/ 947 h 1238"/>
                  <a:gd name="connsiteX73" fmla="*/ 588 w 1730"/>
                  <a:gd name="connsiteY73" fmla="*/ 1238 h 1238"/>
                  <a:gd name="connsiteX74" fmla="*/ 0 w 1730"/>
                  <a:gd name="connsiteY74" fmla="*/ 653 h 1238"/>
                  <a:gd name="connsiteX75" fmla="*/ 588 w 1730"/>
                  <a:gd name="connsiteY75" fmla="*/ 66 h 1238"/>
                  <a:gd name="connsiteX76" fmla="*/ 588 w 1730"/>
                  <a:gd name="connsiteY76" fmla="*/ 360 h 1238"/>
                  <a:gd name="connsiteX0" fmla="*/ 588 w 1730"/>
                  <a:gd name="connsiteY0" fmla="*/ 360 h 1238"/>
                  <a:gd name="connsiteX1" fmla="*/ 618 w 1730"/>
                  <a:gd name="connsiteY1" fmla="*/ 360 h 1238"/>
                  <a:gd name="connsiteX2" fmla="*/ 649 w 1730"/>
                  <a:gd name="connsiteY2" fmla="*/ 356 h 1238"/>
                  <a:gd name="connsiteX3" fmla="*/ 679 w 1730"/>
                  <a:gd name="connsiteY3" fmla="*/ 353 h 1238"/>
                  <a:gd name="connsiteX4" fmla="*/ 707 w 1730"/>
                  <a:gd name="connsiteY4" fmla="*/ 346 h 1238"/>
                  <a:gd name="connsiteX5" fmla="*/ 735 w 1730"/>
                  <a:gd name="connsiteY5" fmla="*/ 340 h 1238"/>
                  <a:gd name="connsiteX6" fmla="*/ 763 w 1730"/>
                  <a:gd name="connsiteY6" fmla="*/ 333 h 1238"/>
                  <a:gd name="connsiteX7" fmla="*/ 789 w 1730"/>
                  <a:gd name="connsiteY7" fmla="*/ 323 h 1238"/>
                  <a:gd name="connsiteX8" fmla="*/ 817 w 1730"/>
                  <a:gd name="connsiteY8" fmla="*/ 314 h 1238"/>
                  <a:gd name="connsiteX9" fmla="*/ 844 w 1730"/>
                  <a:gd name="connsiteY9" fmla="*/ 301 h 1238"/>
                  <a:gd name="connsiteX10" fmla="*/ 867 w 1730"/>
                  <a:gd name="connsiteY10" fmla="*/ 288 h 1238"/>
                  <a:gd name="connsiteX11" fmla="*/ 892 w 1730"/>
                  <a:gd name="connsiteY11" fmla="*/ 275 h 1238"/>
                  <a:gd name="connsiteX12" fmla="*/ 915 w 1730"/>
                  <a:gd name="connsiteY12" fmla="*/ 259 h 1238"/>
                  <a:gd name="connsiteX13" fmla="*/ 940 w 1730"/>
                  <a:gd name="connsiteY13" fmla="*/ 242 h 1238"/>
                  <a:gd name="connsiteX14" fmla="*/ 961 w 1730"/>
                  <a:gd name="connsiteY14" fmla="*/ 225 h 1238"/>
                  <a:gd name="connsiteX15" fmla="*/ 983 w 1730"/>
                  <a:gd name="connsiteY15" fmla="*/ 207 h 1238"/>
                  <a:gd name="connsiteX16" fmla="*/ 1002 w 1730"/>
                  <a:gd name="connsiteY16" fmla="*/ 188 h 1238"/>
                  <a:gd name="connsiteX17" fmla="*/ 1022 w 1730"/>
                  <a:gd name="connsiteY17" fmla="*/ 168 h 1238"/>
                  <a:gd name="connsiteX18" fmla="*/ 1042 w 1730"/>
                  <a:gd name="connsiteY18" fmla="*/ 145 h 1238"/>
                  <a:gd name="connsiteX19" fmla="*/ 1059 w 1730"/>
                  <a:gd name="connsiteY19" fmla="*/ 125 h 1238"/>
                  <a:gd name="connsiteX20" fmla="*/ 1075 w 1730"/>
                  <a:gd name="connsiteY20" fmla="*/ 101 h 1238"/>
                  <a:gd name="connsiteX21" fmla="*/ 1089 w 1730"/>
                  <a:gd name="connsiteY21" fmla="*/ 76 h 1238"/>
                  <a:gd name="connsiteX22" fmla="*/ 1105 w 1730"/>
                  <a:gd name="connsiteY22" fmla="*/ 53 h 1238"/>
                  <a:gd name="connsiteX23" fmla="*/ 1128 w 1730"/>
                  <a:gd name="connsiteY23" fmla="*/ 0 h 1238"/>
                  <a:gd name="connsiteX24" fmla="*/ 1460 w 1730"/>
                  <a:gd name="connsiteY24" fmla="*/ 344 h 1238"/>
                  <a:gd name="connsiteX25" fmla="*/ 1730 w 1730"/>
                  <a:gd name="connsiteY25" fmla="*/ 92 h 1238"/>
                  <a:gd name="connsiteX26" fmla="*/ 1705 w 1730"/>
                  <a:gd name="connsiteY26" fmla="*/ 140 h 1238"/>
                  <a:gd name="connsiteX27" fmla="*/ 1692 w 1730"/>
                  <a:gd name="connsiteY27" fmla="*/ 177 h 1238"/>
                  <a:gd name="connsiteX28" fmla="*/ 1680 w 1730"/>
                  <a:gd name="connsiteY28" fmla="*/ 203 h 1238"/>
                  <a:gd name="connsiteX29" fmla="*/ 1670 w 1730"/>
                  <a:gd name="connsiteY29" fmla="*/ 229 h 1238"/>
                  <a:gd name="connsiteX30" fmla="*/ 1659 w 1730"/>
                  <a:gd name="connsiteY30" fmla="*/ 255 h 1238"/>
                  <a:gd name="connsiteX31" fmla="*/ 1645 w 1730"/>
                  <a:gd name="connsiteY31" fmla="*/ 281 h 1238"/>
                  <a:gd name="connsiteX32" fmla="*/ 1633 w 1730"/>
                  <a:gd name="connsiteY32" fmla="*/ 307 h 1238"/>
                  <a:gd name="connsiteX33" fmla="*/ 1619 w 1730"/>
                  <a:gd name="connsiteY33" fmla="*/ 331 h 1238"/>
                  <a:gd name="connsiteX34" fmla="*/ 1607 w 1730"/>
                  <a:gd name="connsiteY34" fmla="*/ 357 h 1238"/>
                  <a:gd name="connsiteX35" fmla="*/ 1590 w 1730"/>
                  <a:gd name="connsiteY35" fmla="*/ 382 h 1238"/>
                  <a:gd name="connsiteX36" fmla="*/ 1576 w 1730"/>
                  <a:gd name="connsiteY36" fmla="*/ 404 h 1238"/>
                  <a:gd name="connsiteX37" fmla="*/ 1561 w 1730"/>
                  <a:gd name="connsiteY37" fmla="*/ 429 h 1238"/>
                  <a:gd name="connsiteX38" fmla="*/ 1546 w 1730"/>
                  <a:gd name="connsiteY38" fmla="*/ 451 h 1238"/>
                  <a:gd name="connsiteX39" fmla="*/ 1529 w 1730"/>
                  <a:gd name="connsiteY39" fmla="*/ 474 h 1238"/>
                  <a:gd name="connsiteX40" fmla="*/ 1495 w 1730"/>
                  <a:gd name="connsiteY40" fmla="*/ 519 h 1238"/>
                  <a:gd name="connsiteX41" fmla="*/ 1456 w 1730"/>
                  <a:gd name="connsiteY41" fmla="*/ 562 h 1238"/>
                  <a:gd name="connsiteX42" fmla="*/ 1418 w 1730"/>
                  <a:gd name="connsiteY42" fmla="*/ 602 h 1238"/>
                  <a:gd name="connsiteX43" fmla="*/ 1379 w 1730"/>
                  <a:gd name="connsiteY43" fmla="*/ 640 h 1238"/>
                  <a:gd name="connsiteX44" fmla="*/ 1336 w 1730"/>
                  <a:gd name="connsiteY44" fmla="*/ 677 h 1238"/>
                  <a:gd name="connsiteX45" fmla="*/ 1291 w 1730"/>
                  <a:gd name="connsiteY45" fmla="*/ 712 h 1238"/>
                  <a:gd name="connsiteX46" fmla="*/ 1268 w 1730"/>
                  <a:gd name="connsiteY46" fmla="*/ 729 h 1238"/>
                  <a:gd name="connsiteX47" fmla="*/ 1244 w 1730"/>
                  <a:gd name="connsiteY47" fmla="*/ 745 h 1238"/>
                  <a:gd name="connsiteX48" fmla="*/ 1222 w 1730"/>
                  <a:gd name="connsiteY48" fmla="*/ 762 h 1238"/>
                  <a:gd name="connsiteX49" fmla="*/ 1197 w 1730"/>
                  <a:gd name="connsiteY49" fmla="*/ 775 h 1238"/>
                  <a:gd name="connsiteX50" fmla="*/ 1172 w 1730"/>
                  <a:gd name="connsiteY50" fmla="*/ 790 h 1238"/>
                  <a:gd name="connsiteX51" fmla="*/ 1148 w 1730"/>
                  <a:gd name="connsiteY51" fmla="*/ 803 h 1238"/>
                  <a:gd name="connsiteX52" fmla="*/ 1122 w 1730"/>
                  <a:gd name="connsiteY52" fmla="*/ 818 h 1238"/>
                  <a:gd name="connsiteX53" fmla="*/ 1098 w 1730"/>
                  <a:gd name="connsiteY53" fmla="*/ 828 h 1238"/>
                  <a:gd name="connsiteX54" fmla="*/ 1072 w 1730"/>
                  <a:gd name="connsiteY54" fmla="*/ 843 h 1238"/>
                  <a:gd name="connsiteX55" fmla="*/ 1046 w 1730"/>
                  <a:gd name="connsiteY55" fmla="*/ 853 h 1238"/>
                  <a:gd name="connsiteX56" fmla="*/ 1020 w 1730"/>
                  <a:gd name="connsiteY56" fmla="*/ 864 h 1238"/>
                  <a:gd name="connsiteX57" fmla="*/ 991 w 1730"/>
                  <a:gd name="connsiteY57" fmla="*/ 875 h 1238"/>
                  <a:gd name="connsiteX58" fmla="*/ 965 w 1730"/>
                  <a:gd name="connsiteY58" fmla="*/ 883 h 1238"/>
                  <a:gd name="connsiteX59" fmla="*/ 936 w 1730"/>
                  <a:gd name="connsiteY59" fmla="*/ 892 h 1238"/>
                  <a:gd name="connsiteX60" fmla="*/ 909 w 1730"/>
                  <a:gd name="connsiteY60" fmla="*/ 901 h 1238"/>
                  <a:gd name="connsiteX61" fmla="*/ 881 w 1730"/>
                  <a:gd name="connsiteY61" fmla="*/ 911 h 1238"/>
                  <a:gd name="connsiteX62" fmla="*/ 853 w 1730"/>
                  <a:gd name="connsiteY62" fmla="*/ 916 h 1238"/>
                  <a:gd name="connsiteX63" fmla="*/ 824 w 1730"/>
                  <a:gd name="connsiteY63" fmla="*/ 922 h 1238"/>
                  <a:gd name="connsiteX64" fmla="*/ 795 w 1730"/>
                  <a:gd name="connsiteY64" fmla="*/ 926 h 1238"/>
                  <a:gd name="connsiteX65" fmla="*/ 767 w 1730"/>
                  <a:gd name="connsiteY65" fmla="*/ 931 h 1238"/>
                  <a:gd name="connsiteX66" fmla="*/ 737 w 1730"/>
                  <a:gd name="connsiteY66" fmla="*/ 937 h 1238"/>
                  <a:gd name="connsiteX67" fmla="*/ 708 w 1730"/>
                  <a:gd name="connsiteY67" fmla="*/ 941 h 1238"/>
                  <a:gd name="connsiteX68" fmla="*/ 679 w 1730"/>
                  <a:gd name="connsiteY68" fmla="*/ 943 h 1238"/>
                  <a:gd name="connsiteX69" fmla="*/ 649 w 1730"/>
                  <a:gd name="connsiteY69" fmla="*/ 944 h 1238"/>
                  <a:gd name="connsiteX70" fmla="*/ 618 w 1730"/>
                  <a:gd name="connsiteY70" fmla="*/ 944 h 1238"/>
                  <a:gd name="connsiteX71" fmla="*/ 589 w 1730"/>
                  <a:gd name="connsiteY71" fmla="*/ 947 h 1238"/>
                  <a:gd name="connsiteX72" fmla="*/ 588 w 1730"/>
                  <a:gd name="connsiteY72" fmla="*/ 947 h 1238"/>
                  <a:gd name="connsiteX73" fmla="*/ 588 w 1730"/>
                  <a:gd name="connsiteY73" fmla="*/ 1238 h 1238"/>
                  <a:gd name="connsiteX74" fmla="*/ 0 w 1730"/>
                  <a:gd name="connsiteY74" fmla="*/ 653 h 1238"/>
                  <a:gd name="connsiteX75" fmla="*/ 588 w 1730"/>
                  <a:gd name="connsiteY75" fmla="*/ 66 h 1238"/>
                  <a:gd name="connsiteX76" fmla="*/ 588 w 1730"/>
                  <a:gd name="connsiteY76" fmla="*/ 360 h 1238"/>
                  <a:gd name="connsiteX0" fmla="*/ 588 w 1730"/>
                  <a:gd name="connsiteY0" fmla="*/ 360 h 1238"/>
                  <a:gd name="connsiteX1" fmla="*/ 618 w 1730"/>
                  <a:gd name="connsiteY1" fmla="*/ 360 h 1238"/>
                  <a:gd name="connsiteX2" fmla="*/ 649 w 1730"/>
                  <a:gd name="connsiteY2" fmla="*/ 356 h 1238"/>
                  <a:gd name="connsiteX3" fmla="*/ 679 w 1730"/>
                  <a:gd name="connsiteY3" fmla="*/ 353 h 1238"/>
                  <a:gd name="connsiteX4" fmla="*/ 707 w 1730"/>
                  <a:gd name="connsiteY4" fmla="*/ 346 h 1238"/>
                  <a:gd name="connsiteX5" fmla="*/ 735 w 1730"/>
                  <a:gd name="connsiteY5" fmla="*/ 340 h 1238"/>
                  <a:gd name="connsiteX6" fmla="*/ 763 w 1730"/>
                  <a:gd name="connsiteY6" fmla="*/ 333 h 1238"/>
                  <a:gd name="connsiteX7" fmla="*/ 789 w 1730"/>
                  <a:gd name="connsiteY7" fmla="*/ 323 h 1238"/>
                  <a:gd name="connsiteX8" fmla="*/ 817 w 1730"/>
                  <a:gd name="connsiteY8" fmla="*/ 314 h 1238"/>
                  <a:gd name="connsiteX9" fmla="*/ 844 w 1730"/>
                  <a:gd name="connsiteY9" fmla="*/ 301 h 1238"/>
                  <a:gd name="connsiteX10" fmla="*/ 867 w 1730"/>
                  <a:gd name="connsiteY10" fmla="*/ 288 h 1238"/>
                  <a:gd name="connsiteX11" fmla="*/ 892 w 1730"/>
                  <a:gd name="connsiteY11" fmla="*/ 275 h 1238"/>
                  <a:gd name="connsiteX12" fmla="*/ 915 w 1730"/>
                  <a:gd name="connsiteY12" fmla="*/ 259 h 1238"/>
                  <a:gd name="connsiteX13" fmla="*/ 940 w 1730"/>
                  <a:gd name="connsiteY13" fmla="*/ 242 h 1238"/>
                  <a:gd name="connsiteX14" fmla="*/ 961 w 1730"/>
                  <a:gd name="connsiteY14" fmla="*/ 225 h 1238"/>
                  <a:gd name="connsiteX15" fmla="*/ 983 w 1730"/>
                  <a:gd name="connsiteY15" fmla="*/ 207 h 1238"/>
                  <a:gd name="connsiteX16" fmla="*/ 1002 w 1730"/>
                  <a:gd name="connsiteY16" fmla="*/ 188 h 1238"/>
                  <a:gd name="connsiteX17" fmla="*/ 1022 w 1730"/>
                  <a:gd name="connsiteY17" fmla="*/ 168 h 1238"/>
                  <a:gd name="connsiteX18" fmla="*/ 1042 w 1730"/>
                  <a:gd name="connsiteY18" fmla="*/ 145 h 1238"/>
                  <a:gd name="connsiteX19" fmla="*/ 1059 w 1730"/>
                  <a:gd name="connsiteY19" fmla="*/ 125 h 1238"/>
                  <a:gd name="connsiteX20" fmla="*/ 1075 w 1730"/>
                  <a:gd name="connsiteY20" fmla="*/ 101 h 1238"/>
                  <a:gd name="connsiteX21" fmla="*/ 1089 w 1730"/>
                  <a:gd name="connsiteY21" fmla="*/ 76 h 1238"/>
                  <a:gd name="connsiteX22" fmla="*/ 1105 w 1730"/>
                  <a:gd name="connsiteY22" fmla="*/ 53 h 1238"/>
                  <a:gd name="connsiteX23" fmla="*/ 1128 w 1730"/>
                  <a:gd name="connsiteY23" fmla="*/ 0 h 1238"/>
                  <a:gd name="connsiteX24" fmla="*/ 1460 w 1730"/>
                  <a:gd name="connsiteY24" fmla="*/ 344 h 1238"/>
                  <a:gd name="connsiteX25" fmla="*/ 1730 w 1730"/>
                  <a:gd name="connsiteY25" fmla="*/ 92 h 1238"/>
                  <a:gd name="connsiteX26" fmla="*/ 1705 w 1730"/>
                  <a:gd name="connsiteY26" fmla="*/ 140 h 1238"/>
                  <a:gd name="connsiteX27" fmla="*/ 1692 w 1730"/>
                  <a:gd name="connsiteY27" fmla="*/ 177 h 1238"/>
                  <a:gd name="connsiteX28" fmla="*/ 1680 w 1730"/>
                  <a:gd name="connsiteY28" fmla="*/ 203 h 1238"/>
                  <a:gd name="connsiteX29" fmla="*/ 1670 w 1730"/>
                  <a:gd name="connsiteY29" fmla="*/ 229 h 1238"/>
                  <a:gd name="connsiteX30" fmla="*/ 1659 w 1730"/>
                  <a:gd name="connsiteY30" fmla="*/ 255 h 1238"/>
                  <a:gd name="connsiteX31" fmla="*/ 1645 w 1730"/>
                  <a:gd name="connsiteY31" fmla="*/ 281 h 1238"/>
                  <a:gd name="connsiteX32" fmla="*/ 1633 w 1730"/>
                  <a:gd name="connsiteY32" fmla="*/ 307 h 1238"/>
                  <a:gd name="connsiteX33" fmla="*/ 1619 w 1730"/>
                  <a:gd name="connsiteY33" fmla="*/ 331 h 1238"/>
                  <a:gd name="connsiteX34" fmla="*/ 1607 w 1730"/>
                  <a:gd name="connsiteY34" fmla="*/ 357 h 1238"/>
                  <a:gd name="connsiteX35" fmla="*/ 1590 w 1730"/>
                  <a:gd name="connsiteY35" fmla="*/ 382 h 1238"/>
                  <a:gd name="connsiteX36" fmla="*/ 1576 w 1730"/>
                  <a:gd name="connsiteY36" fmla="*/ 404 h 1238"/>
                  <a:gd name="connsiteX37" fmla="*/ 1561 w 1730"/>
                  <a:gd name="connsiteY37" fmla="*/ 429 h 1238"/>
                  <a:gd name="connsiteX38" fmla="*/ 1546 w 1730"/>
                  <a:gd name="connsiteY38" fmla="*/ 451 h 1238"/>
                  <a:gd name="connsiteX39" fmla="*/ 1529 w 1730"/>
                  <a:gd name="connsiteY39" fmla="*/ 474 h 1238"/>
                  <a:gd name="connsiteX40" fmla="*/ 1495 w 1730"/>
                  <a:gd name="connsiteY40" fmla="*/ 519 h 1238"/>
                  <a:gd name="connsiteX41" fmla="*/ 1456 w 1730"/>
                  <a:gd name="connsiteY41" fmla="*/ 562 h 1238"/>
                  <a:gd name="connsiteX42" fmla="*/ 1418 w 1730"/>
                  <a:gd name="connsiteY42" fmla="*/ 602 h 1238"/>
                  <a:gd name="connsiteX43" fmla="*/ 1379 w 1730"/>
                  <a:gd name="connsiteY43" fmla="*/ 640 h 1238"/>
                  <a:gd name="connsiteX44" fmla="*/ 1336 w 1730"/>
                  <a:gd name="connsiteY44" fmla="*/ 677 h 1238"/>
                  <a:gd name="connsiteX45" fmla="*/ 1291 w 1730"/>
                  <a:gd name="connsiteY45" fmla="*/ 712 h 1238"/>
                  <a:gd name="connsiteX46" fmla="*/ 1268 w 1730"/>
                  <a:gd name="connsiteY46" fmla="*/ 729 h 1238"/>
                  <a:gd name="connsiteX47" fmla="*/ 1244 w 1730"/>
                  <a:gd name="connsiteY47" fmla="*/ 745 h 1238"/>
                  <a:gd name="connsiteX48" fmla="*/ 1222 w 1730"/>
                  <a:gd name="connsiteY48" fmla="*/ 762 h 1238"/>
                  <a:gd name="connsiteX49" fmla="*/ 1197 w 1730"/>
                  <a:gd name="connsiteY49" fmla="*/ 775 h 1238"/>
                  <a:gd name="connsiteX50" fmla="*/ 1172 w 1730"/>
                  <a:gd name="connsiteY50" fmla="*/ 790 h 1238"/>
                  <a:gd name="connsiteX51" fmla="*/ 1148 w 1730"/>
                  <a:gd name="connsiteY51" fmla="*/ 803 h 1238"/>
                  <a:gd name="connsiteX52" fmla="*/ 1122 w 1730"/>
                  <a:gd name="connsiteY52" fmla="*/ 818 h 1238"/>
                  <a:gd name="connsiteX53" fmla="*/ 1098 w 1730"/>
                  <a:gd name="connsiteY53" fmla="*/ 828 h 1238"/>
                  <a:gd name="connsiteX54" fmla="*/ 1072 w 1730"/>
                  <a:gd name="connsiteY54" fmla="*/ 843 h 1238"/>
                  <a:gd name="connsiteX55" fmla="*/ 1046 w 1730"/>
                  <a:gd name="connsiteY55" fmla="*/ 853 h 1238"/>
                  <a:gd name="connsiteX56" fmla="*/ 1020 w 1730"/>
                  <a:gd name="connsiteY56" fmla="*/ 864 h 1238"/>
                  <a:gd name="connsiteX57" fmla="*/ 991 w 1730"/>
                  <a:gd name="connsiteY57" fmla="*/ 875 h 1238"/>
                  <a:gd name="connsiteX58" fmla="*/ 965 w 1730"/>
                  <a:gd name="connsiteY58" fmla="*/ 883 h 1238"/>
                  <a:gd name="connsiteX59" fmla="*/ 936 w 1730"/>
                  <a:gd name="connsiteY59" fmla="*/ 892 h 1238"/>
                  <a:gd name="connsiteX60" fmla="*/ 909 w 1730"/>
                  <a:gd name="connsiteY60" fmla="*/ 901 h 1238"/>
                  <a:gd name="connsiteX61" fmla="*/ 881 w 1730"/>
                  <a:gd name="connsiteY61" fmla="*/ 911 h 1238"/>
                  <a:gd name="connsiteX62" fmla="*/ 853 w 1730"/>
                  <a:gd name="connsiteY62" fmla="*/ 916 h 1238"/>
                  <a:gd name="connsiteX63" fmla="*/ 824 w 1730"/>
                  <a:gd name="connsiteY63" fmla="*/ 922 h 1238"/>
                  <a:gd name="connsiteX64" fmla="*/ 795 w 1730"/>
                  <a:gd name="connsiteY64" fmla="*/ 926 h 1238"/>
                  <a:gd name="connsiteX65" fmla="*/ 767 w 1730"/>
                  <a:gd name="connsiteY65" fmla="*/ 931 h 1238"/>
                  <a:gd name="connsiteX66" fmla="*/ 737 w 1730"/>
                  <a:gd name="connsiteY66" fmla="*/ 937 h 1238"/>
                  <a:gd name="connsiteX67" fmla="*/ 708 w 1730"/>
                  <a:gd name="connsiteY67" fmla="*/ 941 h 1238"/>
                  <a:gd name="connsiteX68" fmla="*/ 679 w 1730"/>
                  <a:gd name="connsiteY68" fmla="*/ 943 h 1238"/>
                  <a:gd name="connsiteX69" fmla="*/ 649 w 1730"/>
                  <a:gd name="connsiteY69" fmla="*/ 944 h 1238"/>
                  <a:gd name="connsiteX70" fmla="*/ 618 w 1730"/>
                  <a:gd name="connsiteY70" fmla="*/ 944 h 1238"/>
                  <a:gd name="connsiteX71" fmla="*/ 589 w 1730"/>
                  <a:gd name="connsiteY71" fmla="*/ 947 h 1238"/>
                  <a:gd name="connsiteX72" fmla="*/ 588 w 1730"/>
                  <a:gd name="connsiteY72" fmla="*/ 947 h 1238"/>
                  <a:gd name="connsiteX73" fmla="*/ 588 w 1730"/>
                  <a:gd name="connsiteY73" fmla="*/ 1238 h 1238"/>
                  <a:gd name="connsiteX74" fmla="*/ 0 w 1730"/>
                  <a:gd name="connsiteY74" fmla="*/ 653 h 1238"/>
                  <a:gd name="connsiteX75" fmla="*/ 588 w 1730"/>
                  <a:gd name="connsiteY75" fmla="*/ 66 h 1238"/>
                  <a:gd name="connsiteX76" fmla="*/ 588 w 1730"/>
                  <a:gd name="connsiteY76" fmla="*/ 360 h 1238"/>
                  <a:gd name="connsiteX0" fmla="*/ 588 w 1705"/>
                  <a:gd name="connsiteY0" fmla="*/ 360 h 1238"/>
                  <a:gd name="connsiteX1" fmla="*/ 618 w 1705"/>
                  <a:gd name="connsiteY1" fmla="*/ 360 h 1238"/>
                  <a:gd name="connsiteX2" fmla="*/ 649 w 1705"/>
                  <a:gd name="connsiteY2" fmla="*/ 356 h 1238"/>
                  <a:gd name="connsiteX3" fmla="*/ 679 w 1705"/>
                  <a:gd name="connsiteY3" fmla="*/ 353 h 1238"/>
                  <a:gd name="connsiteX4" fmla="*/ 707 w 1705"/>
                  <a:gd name="connsiteY4" fmla="*/ 346 h 1238"/>
                  <a:gd name="connsiteX5" fmla="*/ 735 w 1705"/>
                  <a:gd name="connsiteY5" fmla="*/ 340 h 1238"/>
                  <a:gd name="connsiteX6" fmla="*/ 763 w 1705"/>
                  <a:gd name="connsiteY6" fmla="*/ 333 h 1238"/>
                  <a:gd name="connsiteX7" fmla="*/ 789 w 1705"/>
                  <a:gd name="connsiteY7" fmla="*/ 323 h 1238"/>
                  <a:gd name="connsiteX8" fmla="*/ 817 w 1705"/>
                  <a:gd name="connsiteY8" fmla="*/ 314 h 1238"/>
                  <a:gd name="connsiteX9" fmla="*/ 844 w 1705"/>
                  <a:gd name="connsiteY9" fmla="*/ 301 h 1238"/>
                  <a:gd name="connsiteX10" fmla="*/ 867 w 1705"/>
                  <a:gd name="connsiteY10" fmla="*/ 288 h 1238"/>
                  <a:gd name="connsiteX11" fmla="*/ 892 w 1705"/>
                  <a:gd name="connsiteY11" fmla="*/ 275 h 1238"/>
                  <a:gd name="connsiteX12" fmla="*/ 915 w 1705"/>
                  <a:gd name="connsiteY12" fmla="*/ 259 h 1238"/>
                  <a:gd name="connsiteX13" fmla="*/ 940 w 1705"/>
                  <a:gd name="connsiteY13" fmla="*/ 242 h 1238"/>
                  <a:gd name="connsiteX14" fmla="*/ 961 w 1705"/>
                  <a:gd name="connsiteY14" fmla="*/ 225 h 1238"/>
                  <a:gd name="connsiteX15" fmla="*/ 983 w 1705"/>
                  <a:gd name="connsiteY15" fmla="*/ 207 h 1238"/>
                  <a:gd name="connsiteX16" fmla="*/ 1002 w 1705"/>
                  <a:gd name="connsiteY16" fmla="*/ 188 h 1238"/>
                  <a:gd name="connsiteX17" fmla="*/ 1022 w 1705"/>
                  <a:gd name="connsiteY17" fmla="*/ 168 h 1238"/>
                  <a:gd name="connsiteX18" fmla="*/ 1042 w 1705"/>
                  <a:gd name="connsiteY18" fmla="*/ 145 h 1238"/>
                  <a:gd name="connsiteX19" fmla="*/ 1059 w 1705"/>
                  <a:gd name="connsiteY19" fmla="*/ 125 h 1238"/>
                  <a:gd name="connsiteX20" fmla="*/ 1075 w 1705"/>
                  <a:gd name="connsiteY20" fmla="*/ 101 h 1238"/>
                  <a:gd name="connsiteX21" fmla="*/ 1089 w 1705"/>
                  <a:gd name="connsiteY21" fmla="*/ 76 h 1238"/>
                  <a:gd name="connsiteX22" fmla="*/ 1105 w 1705"/>
                  <a:gd name="connsiteY22" fmla="*/ 53 h 1238"/>
                  <a:gd name="connsiteX23" fmla="*/ 1128 w 1705"/>
                  <a:gd name="connsiteY23" fmla="*/ 0 h 1238"/>
                  <a:gd name="connsiteX24" fmla="*/ 1460 w 1705"/>
                  <a:gd name="connsiteY24" fmla="*/ 344 h 1238"/>
                  <a:gd name="connsiteX25" fmla="*/ 1705 w 1705"/>
                  <a:gd name="connsiteY25" fmla="*/ 140 h 1238"/>
                  <a:gd name="connsiteX26" fmla="*/ 1692 w 1705"/>
                  <a:gd name="connsiteY26" fmla="*/ 177 h 1238"/>
                  <a:gd name="connsiteX27" fmla="*/ 1680 w 1705"/>
                  <a:gd name="connsiteY27" fmla="*/ 203 h 1238"/>
                  <a:gd name="connsiteX28" fmla="*/ 1670 w 1705"/>
                  <a:gd name="connsiteY28" fmla="*/ 229 h 1238"/>
                  <a:gd name="connsiteX29" fmla="*/ 1659 w 1705"/>
                  <a:gd name="connsiteY29" fmla="*/ 255 h 1238"/>
                  <a:gd name="connsiteX30" fmla="*/ 1645 w 1705"/>
                  <a:gd name="connsiteY30" fmla="*/ 281 h 1238"/>
                  <a:gd name="connsiteX31" fmla="*/ 1633 w 1705"/>
                  <a:gd name="connsiteY31" fmla="*/ 307 h 1238"/>
                  <a:gd name="connsiteX32" fmla="*/ 1619 w 1705"/>
                  <a:gd name="connsiteY32" fmla="*/ 331 h 1238"/>
                  <a:gd name="connsiteX33" fmla="*/ 1607 w 1705"/>
                  <a:gd name="connsiteY33" fmla="*/ 357 h 1238"/>
                  <a:gd name="connsiteX34" fmla="*/ 1590 w 1705"/>
                  <a:gd name="connsiteY34" fmla="*/ 382 h 1238"/>
                  <a:gd name="connsiteX35" fmla="*/ 1576 w 1705"/>
                  <a:gd name="connsiteY35" fmla="*/ 404 h 1238"/>
                  <a:gd name="connsiteX36" fmla="*/ 1561 w 1705"/>
                  <a:gd name="connsiteY36" fmla="*/ 429 h 1238"/>
                  <a:gd name="connsiteX37" fmla="*/ 1546 w 1705"/>
                  <a:gd name="connsiteY37" fmla="*/ 451 h 1238"/>
                  <a:gd name="connsiteX38" fmla="*/ 1529 w 1705"/>
                  <a:gd name="connsiteY38" fmla="*/ 474 h 1238"/>
                  <a:gd name="connsiteX39" fmla="*/ 1495 w 1705"/>
                  <a:gd name="connsiteY39" fmla="*/ 519 h 1238"/>
                  <a:gd name="connsiteX40" fmla="*/ 1456 w 1705"/>
                  <a:gd name="connsiteY40" fmla="*/ 562 h 1238"/>
                  <a:gd name="connsiteX41" fmla="*/ 1418 w 1705"/>
                  <a:gd name="connsiteY41" fmla="*/ 602 h 1238"/>
                  <a:gd name="connsiteX42" fmla="*/ 1379 w 1705"/>
                  <a:gd name="connsiteY42" fmla="*/ 640 h 1238"/>
                  <a:gd name="connsiteX43" fmla="*/ 1336 w 1705"/>
                  <a:gd name="connsiteY43" fmla="*/ 677 h 1238"/>
                  <a:gd name="connsiteX44" fmla="*/ 1291 w 1705"/>
                  <a:gd name="connsiteY44" fmla="*/ 712 h 1238"/>
                  <a:gd name="connsiteX45" fmla="*/ 1268 w 1705"/>
                  <a:gd name="connsiteY45" fmla="*/ 729 h 1238"/>
                  <a:gd name="connsiteX46" fmla="*/ 1244 w 1705"/>
                  <a:gd name="connsiteY46" fmla="*/ 745 h 1238"/>
                  <a:gd name="connsiteX47" fmla="*/ 1222 w 1705"/>
                  <a:gd name="connsiteY47" fmla="*/ 762 h 1238"/>
                  <a:gd name="connsiteX48" fmla="*/ 1197 w 1705"/>
                  <a:gd name="connsiteY48" fmla="*/ 775 h 1238"/>
                  <a:gd name="connsiteX49" fmla="*/ 1172 w 1705"/>
                  <a:gd name="connsiteY49" fmla="*/ 790 h 1238"/>
                  <a:gd name="connsiteX50" fmla="*/ 1148 w 1705"/>
                  <a:gd name="connsiteY50" fmla="*/ 803 h 1238"/>
                  <a:gd name="connsiteX51" fmla="*/ 1122 w 1705"/>
                  <a:gd name="connsiteY51" fmla="*/ 818 h 1238"/>
                  <a:gd name="connsiteX52" fmla="*/ 1098 w 1705"/>
                  <a:gd name="connsiteY52" fmla="*/ 828 h 1238"/>
                  <a:gd name="connsiteX53" fmla="*/ 1072 w 1705"/>
                  <a:gd name="connsiteY53" fmla="*/ 843 h 1238"/>
                  <a:gd name="connsiteX54" fmla="*/ 1046 w 1705"/>
                  <a:gd name="connsiteY54" fmla="*/ 853 h 1238"/>
                  <a:gd name="connsiteX55" fmla="*/ 1020 w 1705"/>
                  <a:gd name="connsiteY55" fmla="*/ 864 h 1238"/>
                  <a:gd name="connsiteX56" fmla="*/ 991 w 1705"/>
                  <a:gd name="connsiteY56" fmla="*/ 875 h 1238"/>
                  <a:gd name="connsiteX57" fmla="*/ 965 w 1705"/>
                  <a:gd name="connsiteY57" fmla="*/ 883 h 1238"/>
                  <a:gd name="connsiteX58" fmla="*/ 936 w 1705"/>
                  <a:gd name="connsiteY58" fmla="*/ 892 h 1238"/>
                  <a:gd name="connsiteX59" fmla="*/ 909 w 1705"/>
                  <a:gd name="connsiteY59" fmla="*/ 901 h 1238"/>
                  <a:gd name="connsiteX60" fmla="*/ 881 w 1705"/>
                  <a:gd name="connsiteY60" fmla="*/ 911 h 1238"/>
                  <a:gd name="connsiteX61" fmla="*/ 853 w 1705"/>
                  <a:gd name="connsiteY61" fmla="*/ 916 h 1238"/>
                  <a:gd name="connsiteX62" fmla="*/ 824 w 1705"/>
                  <a:gd name="connsiteY62" fmla="*/ 922 h 1238"/>
                  <a:gd name="connsiteX63" fmla="*/ 795 w 1705"/>
                  <a:gd name="connsiteY63" fmla="*/ 926 h 1238"/>
                  <a:gd name="connsiteX64" fmla="*/ 767 w 1705"/>
                  <a:gd name="connsiteY64" fmla="*/ 931 h 1238"/>
                  <a:gd name="connsiteX65" fmla="*/ 737 w 1705"/>
                  <a:gd name="connsiteY65" fmla="*/ 937 h 1238"/>
                  <a:gd name="connsiteX66" fmla="*/ 708 w 1705"/>
                  <a:gd name="connsiteY66" fmla="*/ 941 h 1238"/>
                  <a:gd name="connsiteX67" fmla="*/ 679 w 1705"/>
                  <a:gd name="connsiteY67" fmla="*/ 943 h 1238"/>
                  <a:gd name="connsiteX68" fmla="*/ 649 w 1705"/>
                  <a:gd name="connsiteY68" fmla="*/ 944 h 1238"/>
                  <a:gd name="connsiteX69" fmla="*/ 618 w 1705"/>
                  <a:gd name="connsiteY69" fmla="*/ 944 h 1238"/>
                  <a:gd name="connsiteX70" fmla="*/ 589 w 1705"/>
                  <a:gd name="connsiteY70" fmla="*/ 947 h 1238"/>
                  <a:gd name="connsiteX71" fmla="*/ 588 w 1705"/>
                  <a:gd name="connsiteY71" fmla="*/ 947 h 1238"/>
                  <a:gd name="connsiteX72" fmla="*/ 588 w 1705"/>
                  <a:gd name="connsiteY72" fmla="*/ 1238 h 1238"/>
                  <a:gd name="connsiteX73" fmla="*/ 0 w 1705"/>
                  <a:gd name="connsiteY73" fmla="*/ 653 h 1238"/>
                  <a:gd name="connsiteX74" fmla="*/ 588 w 1705"/>
                  <a:gd name="connsiteY74" fmla="*/ 66 h 1238"/>
                  <a:gd name="connsiteX75" fmla="*/ 588 w 1705"/>
                  <a:gd name="connsiteY75" fmla="*/ 360 h 1238"/>
                  <a:gd name="connsiteX0" fmla="*/ 588 w 1705"/>
                  <a:gd name="connsiteY0" fmla="*/ 360 h 1238"/>
                  <a:gd name="connsiteX1" fmla="*/ 618 w 1705"/>
                  <a:gd name="connsiteY1" fmla="*/ 360 h 1238"/>
                  <a:gd name="connsiteX2" fmla="*/ 649 w 1705"/>
                  <a:gd name="connsiteY2" fmla="*/ 356 h 1238"/>
                  <a:gd name="connsiteX3" fmla="*/ 679 w 1705"/>
                  <a:gd name="connsiteY3" fmla="*/ 353 h 1238"/>
                  <a:gd name="connsiteX4" fmla="*/ 707 w 1705"/>
                  <a:gd name="connsiteY4" fmla="*/ 346 h 1238"/>
                  <a:gd name="connsiteX5" fmla="*/ 735 w 1705"/>
                  <a:gd name="connsiteY5" fmla="*/ 340 h 1238"/>
                  <a:gd name="connsiteX6" fmla="*/ 763 w 1705"/>
                  <a:gd name="connsiteY6" fmla="*/ 333 h 1238"/>
                  <a:gd name="connsiteX7" fmla="*/ 789 w 1705"/>
                  <a:gd name="connsiteY7" fmla="*/ 323 h 1238"/>
                  <a:gd name="connsiteX8" fmla="*/ 817 w 1705"/>
                  <a:gd name="connsiteY8" fmla="*/ 314 h 1238"/>
                  <a:gd name="connsiteX9" fmla="*/ 844 w 1705"/>
                  <a:gd name="connsiteY9" fmla="*/ 301 h 1238"/>
                  <a:gd name="connsiteX10" fmla="*/ 867 w 1705"/>
                  <a:gd name="connsiteY10" fmla="*/ 288 h 1238"/>
                  <a:gd name="connsiteX11" fmla="*/ 892 w 1705"/>
                  <a:gd name="connsiteY11" fmla="*/ 275 h 1238"/>
                  <a:gd name="connsiteX12" fmla="*/ 915 w 1705"/>
                  <a:gd name="connsiteY12" fmla="*/ 259 h 1238"/>
                  <a:gd name="connsiteX13" fmla="*/ 940 w 1705"/>
                  <a:gd name="connsiteY13" fmla="*/ 242 h 1238"/>
                  <a:gd name="connsiteX14" fmla="*/ 961 w 1705"/>
                  <a:gd name="connsiteY14" fmla="*/ 225 h 1238"/>
                  <a:gd name="connsiteX15" fmla="*/ 983 w 1705"/>
                  <a:gd name="connsiteY15" fmla="*/ 207 h 1238"/>
                  <a:gd name="connsiteX16" fmla="*/ 1002 w 1705"/>
                  <a:gd name="connsiteY16" fmla="*/ 188 h 1238"/>
                  <a:gd name="connsiteX17" fmla="*/ 1022 w 1705"/>
                  <a:gd name="connsiteY17" fmla="*/ 168 h 1238"/>
                  <a:gd name="connsiteX18" fmla="*/ 1042 w 1705"/>
                  <a:gd name="connsiteY18" fmla="*/ 145 h 1238"/>
                  <a:gd name="connsiteX19" fmla="*/ 1059 w 1705"/>
                  <a:gd name="connsiteY19" fmla="*/ 125 h 1238"/>
                  <a:gd name="connsiteX20" fmla="*/ 1075 w 1705"/>
                  <a:gd name="connsiteY20" fmla="*/ 101 h 1238"/>
                  <a:gd name="connsiteX21" fmla="*/ 1089 w 1705"/>
                  <a:gd name="connsiteY21" fmla="*/ 76 h 1238"/>
                  <a:gd name="connsiteX22" fmla="*/ 1105 w 1705"/>
                  <a:gd name="connsiteY22" fmla="*/ 53 h 1238"/>
                  <a:gd name="connsiteX23" fmla="*/ 1128 w 1705"/>
                  <a:gd name="connsiteY23" fmla="*/ 0 h 1238"/>
                  <a:gd name="connsiteX24" fmla="*/ 1460 w 1705"/>
                  <a:gd name="connsiteY24" fmla="*/ 344 h 1238"/>
                  <a:gd name="connsiteX25" fmla="*/ 1705 w 1705"/>
                  <a:gd name="connsiteY25" fmla="*/ 140 h 1238"/>
                  <a:gd name="connsiteX26" fmla="*/ 1692 w 1705"/>
                  <a:gd name="connsiteY26" fmla="*/ 177 h 1238"/>
                  <a:gd name="connsiteX27" fmla="*/ 1680 w 1705"/>
                  <a:gd name="connsiteY27" fmla="*/ 203 h 1238"/>
                  <a:gd name="connsiteX28" fmla="*/ 1670 w 1705"/>
                  <a:gd name="connsiteY28" fmla="*/ 229 h 1238"/>
                  <a:gd name="connsiteX29" fmla="*/ 1659 w 1705"/>
                  <a:gd name="connsiteY29" fmla="*/ 255 h 1238"/>
                  <a:gd name="connsiteX30" fmla="*/ 1645 w 1705"/>
                  <a:gd name="connsiteY30" fmla="*/ 281 h 1238"/>
                  <a:gd name="connsiteX31" fmla="*/ 1633 w 1705"/>
                  <a:gd name="connsiteY31" fmla="*/ 307 h 1238"/>
                  <a:gd name="connsiteX32" fmla="*/ 1619 w 1705"/>
                  <a:gd name="connsiteY32" fmla="*/ 331 h 1238"/>
                  <a:gd name="connsiteX33" fmla="*/ 1607 w 1705"/>
                  <a:gd name="connsiteY33" fmla="*/ 357 h 1238"/>
                  <a:gd name="connsiteX34" fmla="*/ 1590 w 1705"/>
                  <a:gd name="connsiteY34" fmla="*/ 382 h 1238"/>
                  <a:gd name="connsiteX35" fmla="*/ 1576 w 1705"/>
                  <a:gd name="connsiteY35" fmla="*/ 404 h 1238"/>
                  <a:gd name="connsiteX36" fmla="*/ 1561 w 1705"/>
                  <a:gd name="connsiteY36" fmla="*/ 429 h 1238"/>
                  <a:gd name="connsiteX37" fmla="*/ 1546 w 1705"/>
                  <a:gd name="connsiteY37" fmla="*/ 451 h 1238"/>
                  <a:gd name="connsiteX38" fmla="*/ 1529 w 1705"/>
                  <a:gd name="connsiteY38" fmla="*/ 474 h 1238"/>
                  <a:gd name="connsiteX39" fmla="*/ 1495 w 1705"/>
                  <a:gd name="connsiteY39" fmla="*/ 519 h 1238"/>
                  <a:gd name="connsiteX40" fmla="*/ 1456 w 1705"/>
                  <a:gd name="connsiteY40" fmla="*/ 562 h 1238"/>
                  <a:gd name="connsiteX41" fmla="*/ 1418 w 1705"/>
                  <a:gd name="connsiteY41" fmla="*/ 602 h 1238"/>
                  <a:gd name="connsiteX42" fmla="*/ 1379 w 1705"/>
                  <a:gd name="connsiteY42" fmla="*/ 640 h 1238"/>
                  <a:gd name="connsiteX43" fmla="*/ 1336 w 1705"/>
                  <a:gd name="connsiteY43" fmla="*/ 677 h 1238"/>
                  <a:gd name="connsiteX44" fmla="*/ 1291 w 1705"/>
                  <a:gd name="connsiteY44" fmla="*/ 712 h 1238"/>
                  <a:gd name="connsiteX45" fmla="*/ 1268 w 1705"/>
                  <a:gd name="connsiteY45" fmla="*/ 729 h 1238"/>
                  <a:gd name="connsiteX46" fmla="*/ 1244 w 1705"/>
                  <a:gd name="connsiteY46" fmla="*/ 745 h 1238"/>
                  <a:gd name="connsiteX47" fmla="*/ 1222 w 1705"/>
                  <a:gd name="connsiteY47" fmla="*/ 762 h 1238"/>
                  <a:gd name="connsiteX48" fmla="*/ 1197 w 1705"/>
                  <a:gd name="connsiteY48" fmla="*/ 775 h 1238"/>
                  <a:gd name="connsiteX49" fmla="*/ 1172 w 1705"/>
                  <a:gd name="connsiteY49" fmla="*/ 790 h 1238"/>
                  <a:gd name="connsiteX50" fmla="*/ 1148 w 1705"/>
                  <a:gd name="connsiteY50" fmla="*/ 803 h 1238"/>
                  <a:gd name="connsiteX51" fmla="*/ 1122 w 1705"/>
                  <a:gd name="connsiteY51" fmla="*/ 818 h 1238"/>
                  <a:gd name="connsiteX52" fmla="*/ 1098 w 1705"/>
                  <a:gd name="connsiteY52" fmla="*/ 828 h 1238"/>
                  <a:gd name="connsiteX53" fmla="*/ 1072 w 1705"/>
                  <a:gd name="connsiteY53" fmla="*/ 843 h 1238"/>
                  <a:gd name="connsiteX54" fmla="*/ 1046 w 1705"/>
                  <a:gd name="connsiteY54" fmla="*/ 853 h 1238"/>
                  <a:gd name="connsiteX55" fmla="*/ 1020 w 1705"/>
                  <a:gd name="connsiteY55" fmla="*/ 864 h 1238"/>
                  <a:gd name="connsiteX56" fmla="*/ 991 w 1705"/>
                  <a:gd name="connsiteY56" fmla="*/ 875 h 1238"/>
                  <a:gd name="connsiteX57" fmla="*/ 965 w 1705"/>
                  <a:gd name="connsiteY57" fmla="*/ 883 h 1238"/>
                  <a:gd name="connsiteX58" fmla="*/ 936 w 1705"/>
                  <a:gd name="connsiteY58" fmla="*/ 892 h 1238"/>
                  <a:gd name="connsiteX59" fmla="*/ 909 w 1705"/>
                  <a:gd name="connsiteY59" fmla="*/ 901 h 1238"/>
                  <a:gd name="connsiteX60" fmla="*/ 881 w 1705"/>
                  <a:gd name="connsiteY60" fmla="*/ 911 h 1238"/>
                  <a:gd name="connsiteX61" fmla="*/ 853 w 1705"/>
                  <a:gd name="connsiteY61" fmla="*/ 916 h 1238"/>
                  <a:gd name="connsiteX62" fmla="*/ 824 w 1705"/>
                  <a:gd name="connsiteY62" fmla="*/ 922 h 1238"/>
                  <a:gd name="connsiteX63" fmla="*/ 795 w 1705"/>
                  <a:gd name="connsiteY63" fmla="*/ 926 h 1238"/>
                  <a:gd name="connsiteX64" fmla="*/ 767 w 1705"/>
                  <a:gd name="connsiteY64" fmla="*/ 931 h 1238"/>
                  <a:gd name="connsiteX65" fmla="*/ 737 w 1705"/>
                  <a:gd name="connsiteY65" fmla="*/ 937 h 1238"/>
                  <a:gd name="connsiteX66" fmla="*/ 708 w 1705"/>
                  <a:gd name="connsiteY66" fmla="*/ 941 h 1238"/>
                  <a:gd name="connsiteX67" fmla="*/ 679 w 1705"/>
                  <a:gd name="connsiteY67" fmla="*/ 943 h 1238"/>
                  <a:gd name="connsiteX68" fmla="*/ 649 w 1705"/>
                  <a:gd name="connsiteY68" fmla="*/ 944 h 1238"/>
                  <a:gd name="connsiteX69" fmla="*/ 618 w 1705"/>
                  <a:gd name="connsiteY69" fmla="*/ 944 h 1238"/>
                  <a:gd name="connsiteX70" fmla="*/ 589 w 1705"/>
                  <a:gd name="connsiteY70" fmla="*/ 947 h 1238"/>
                  <a:gd name="connsiteX71" fmla="*/ 588 w 1705"/>
                  <a:gd name="connsiteY71" fmla="*/ 947 h 1238"/>
                  <a:gd name="connsiteX72" fmla="*/ 588 w 1705"/>
                  <a:gd name="connsiteY72" fmla="*/ 1238 h 1238"/>
                  <a:gd name="connsiteX73" fmla="*/ 0 w 1705"/>
                  <a:gd name="connsiteY73" fmla="*/ 653 h 1238"/>
                  <a:gd name="connsiteX74" fmla="*/ 588 w 1705"/>
                  <a:gd name="connsiteY74" fmla="*/ 66 h 1238"/>
                  <a:gd name="connsiteX75" fmla="*/ 588 w 1705"/>
                  <a:gd name="connsiteY75" fmla="*/ 360 h 1238"/>
                  <a:gd name="connsiteX0" fmla="*/ 588 w 1705"/>
                  <a:gd name="connsiteY0" fmla="*/ 412 h 1290"/>
                  <a:gd name="connsiteX1" fmla="*/ 618 w 1705"/>
                  <a:gd name="connsiteY1" fmla="*/ 412 h 1290"/>
                  <a:gd name="connsiteX2" fmla="*/ 649 w 1705"/>
                  <a:gd name="connsiteY2" fmla="*/ 408 h 1290"/>
                  <a:gd name="connsiteX3" fmla="*/ 679 w 1705"/>
                  <a:gd name="connsiteY3" fmla="*/ 405 h 1290"/>
                  <a:gd name="connsiteX4" fmla="*/ 707 w 1705"/>
                  <a:gd name="connsiteY4" fmla="*/ 398 h 1290"/>
                  <a:gd name="connsiteX5" fmla="*/ 735 w 1705"/>
                  <a:gd name="connsiteY5" fmla="*/ 392 h 1290"/>
                  <a:gd name="connsiteX6" fmla="*/ 763 w 1705"/>
                  <a:gd name="connsiteY6" fmla="*/ 385 h 1290"/>
                  <a:gd name="connsiteX7" fmla="*/ 789 w 1705"/>
                  <a:gd name="connsiteY7" fmla="*/ 375 h 1290"/>
                  <a:gd name="connsiteX8" fmla="*/ 817 w 1705"/>
                  <a:gd name="connsiteY8" fmla="*/ 366 h 1290"/>
                  <a:gd name="connsiteX9" fmla="*/ 844 w 1705"/>
                  <a:gd name="connsiteY9" fmla="*/ 353 h 1290"/>
                  <a:gd name="connsiteX10" fmla="*/ 867 w 1705"/>
                  <a:gd name="connsiteY10" fmla="*/ 340 h 1290"/>
                  <a:gd name="connsiteX11" fmla="*/ 892 w 1705"/>
                  <a:gd name="connsiteY11" fmla="*/ 327 h 1290"/>
                  <a:gd name="connsiteX12" fmla="*/ 915 w 1705"/>
                  <a:gd name="connsiteY12" fmla="*/ 311 h 1290"/>
                  <a:gd name="connsiteX13" fmla="*/ 940 w 1705"/>
                  <a:gd name="connsiteY13" fmla="*/ 294 h 1290"/>
                  <a:gd name="connsiteX14" fmla="*/ 961 w 1705"/>
                  <a:gd name="connsiteY14" fmla="*/ 277 h 1290"/>
                  <a:gd name="connsiteX15" fmla="*/ 983 w 1705"/>
                  <a:gd name="connsiteY15" fmla="*/ 259 h 1290"/>
                  <a:gd name="connsiteX16" fmla="*/ 1002 w 1705"/>
                  <a:gd name="connsiteY16" fmla="*/ 240 h 1290"/>
                  <a:gd name="connsiteX17" fmla="*/ 1022 w 1705"/>
                  <a:gd name="connsiteY17" fmla="*/ 220 h 1290"/>
                  <a:gd name="connsiteX18" fmla="*/ 1042 w 1705"/>
                  <a:gd name="connsiteY18" fmla="*/ 197 h 1290"/>
                  <a:gd name="connsiteX19" fmla="*/ 1059 w 1705"/>
                  <a:gd name="connsiteY19" fmla="*/ 177 h 1290"/>
                  <a:gd name="connsiteX20" fmla="*/ 1075 w 1705"/>
                  <a:gd name="connsiteY20" fmla="*/ 153 h 1290"/>
                  <a:gd name="connsiteX21" fmla="*/ 1089 w 1705"/>
                  <a:gd name="connsiteY21" fmla="*/ 128 h 1290"/>
                  <a:gd name="connsiteX22" fmla="*/ 1105 w 1705"/>
                  <a:gd name="connsiteY22" fmla="*/ 105 h 1290"/>
                  <a:gd name="connsiteX23" fmla="*/ 1116 w 1705"/>
                  <a:gd name="connsiteY23" fmla="*/ 82 h 1290"/>
                  <a:gd name="connsiteX24" fmla="*/ 1128 w 1705"/>
                  <a:gd name="connsiteY24" fmla="*/ 52 h 1290"/>
                  <a:gd name="connsiteX25" fmla="*/ 1460 w 1705"/>
                  <a:gd name="connsiteY25" fmla="*/ 396 h 1290"/>
                  <a:gd name="connsiteX26" fmla="*/ 1705 w 1705"/>
                  <a:gd name="connsiteY26" fmla="*/ 192 h 1290"/>
                  <a:gd name="connsiteX27" fmla="*/ 1692 w 1705"/>
                  <a:gd name="connsiteY27" fmla="*/ 229 h 1290"/>
                  <a:gd name="connsiteX28" fmla="*/ 1680 w 1705"/>
                  <a:gd name="connsiteY28" fmla="*/ 255 h 1290"/>
                  <a:gd name="connsiteX29" fmla="*/ 1670 w 1705"/>
                  <a:gd name="connsiteY29" fmla="*/ 281 h 1290"/>
                  <a:gd name="connsiteX30" fmla="*/ 1659 w 1705"/>
                  <a:gd name="connsiteY30" fmla="*/ 307 h 1290"/>
                  <a:gd name="connsiteX31" fmla="*/ 1645 w 1705"/>
                  <a:gd name="connsiteY31" fmla="*/ 333 h 1290"/>
                  <a:gd name="connsiteX32" fmla="*/ 1633 w 1705"/>
                  <a:gd name="connsiteY32" fmla="*/ 359 h 1290"/>
                  <a:gd name="connsiteX33" fmla="*/ 1619 w 1705"/>
                  <a:gd name="connsiteY33" fmla="*/ 383 h 1290"/>
                  <a:gd name="connsiteX34" fmla="*/ 1607 w 1705"/>
                  <a:gd name="connsiteY34" fmla="*/ 409 h 1290"/>
                  <a:gd name="connsiteX35" fmla="*/ 1590 w 1705"/>
                  <a:gd name="connsiteY35" fmla="*/ 434 h 1290"/>
                  <a:gd name="connsiteX36" fmla="*/ 1576 w 1705"/>
                  <a:gd name="connsiteY36" fmla="*/ 456 h 1290"/>
                  <a:gd name="connsiteX37" fmla="*/ 1561 w 1705"/>
                  <a:gd name="connsiteY37" fmla="*/ 481 h 1290"/>
                  <a:gd name="connsiteX38" fmla="*/ 1546 w 1705"/>
                  <a:gd name="connsiteY38" fmla="*/ 503 h 1290"/>
                  <a:gd name="connsiteX39" fmla="*/ 1529 w 1705"/>
                  <a:gd name="connsiteY39" fmla="*/ 526 h 1290"/>
                  <a:gd name="connsiteX40" fmla="*/ 1495 w 1705"/>
                  <a:gd name="connsiteY40" fmla="*/ 571 h 1290"/>
                  <a:gd name="connsiteX41" fmla="*/ 1456 w 1705"/>
                  <a:gd name="connsiteY41" fmla="*/ 614 h 1290"/>
                  <a:gd name="connsiteX42" fmla="*/ 1418 w 1705"/>
                  <a:gd name="connsiteY42" fmla="*/ 654 h 1290"/>
                  <a:gd name="connsiteX43" fmla="*/ 1379 w 1705"/>
                  <a:gd name="connsiteY43" fmla="*/ 692 h 1290"/>
                  <a:gd name="connsiteX44" fmla="*/ 1336 w 1705"/>
                  <a:gd name="connsiteY44" fmla="*/ 729 h 1290"/>
                  <a:gd name="connsiteX45" fmla="*/ 1291 w 1705"/>
                  <a:gd name="connsiteY45" fmla="*/ 764 h 1290"/>
                  <a:gd name="connsiteX46" fmla="*/ 1268 w 1705"/>
                  <a:gd name="connsiteY46" fmla="*/ 781 h 1290"/>
                  <a:gd name="connsiteX47" fmla="*/ 1244 w 1705"/>
                  <a:gd name="connsiteY47" fmla="*/ 797 h 1290"/>
                  <a:gd name="connsiteX48" fmla="*/ 1222 w 1705"/>
                  <a:gd name="connsiteY48" fmla="*/ 814 h 1290"/>
                  <a:gd name="connsiteX49" fmla="*/ 1197 w 1705"/>
                  <a:gd name="connsiteY49" fmla="*/ 827 h 1290"/>
                  <a:gd name="connsiteX50" fmla="*/ 1172 w 1705"/>
                  <a:gd name="connsiteY50" fmla="*/ 842 h 1290"/>
                  <a:gd name="connsiteX51" fmla="*/ 1148 w 1705"/>
                  <a:gd name="connsiteY51" fmla="*/ 855 h 1290"/>
                  <a:gd name="connsiteX52" fmla="*/ 1122 w 1705"/>
                  <a:gd name="connsiteY52" fmla="*/ 870 h 1290"/>
                  <a:gd name="connsiteX53" fmla="*/ 1098 w 1705"/>
                  <a:gd name="connsiteY53" fmla="*/ 880 h 1290"/>
                  <a:gd name="connsiteX54" fmla="*/ 1072 w 1705"/>
                  <a:gd name="connsiteY54" fmla="*/ 895 h 1290"/>
                  <a:gd name="connsiteX55" fmla="*/ 1046 w 1705"/>
                  <a:gd name="connsiteY55" fmla="*/ 905 h 1290"/>
                  <a:gd name="connsiteX56" fmla="*/ 1020 w 1705"/>
                  <a:gd name="connsiteY56" fmla="*/ 916 h 1290"/>
                  <a:gd name="connsiteX57" fmla="*/ 991 w 1705"/>
                  <a:gd name="connsiteY57" fmla="*/ 927 h 1290"/>
                  <a:gd name="connsiteX58" fmla="*/ 965 w 1705"/>
                  <a:gd name="connsiteY58" fmla="*/ 935 h 1290"/>
                  <a:gd name="connsiteX59" fmla="*/ 936 w 1705"/>
                  <a:gd name="connsiteY59" fmla="*/ 944 h 1290"/>
                  <a:gd name="connsiteX60" fmla="*/ 909 w 1705"/>
                  <a:gd name="connsiteY60" fmla="*/ 953 h 1290"/>
                  <a:gd name="connsiteX61" fmla="*/ 881 w 1705"/>
                  <a:gd name="connsiteY61" fmla="*/ 963 h 1290"/>
                  <a:gd name="connsiteX62" fmla="*/ 853 w 1705"/>
                  <a:gd name="connsiteY62" fmla="*/ 968 h 1290"/>
                  <a:gd name="connsiteX63" fmla="*/ 824 w 1705"/>
                  <a:gd name="connsiteY63" fmla="*/ 974 h 1290"/>
                  <a:gd name="connsiteX64" fmla="*/ 795 w 1705"/>
                  <a:gd name="connsiteY64" fmla="*/ 978 h 1290"/>
                  <a:gd name="connsiteX65" fmla="*/ 767 w 1705"/>
                  <a:gd name="connsiteY65" fmla="*/ 983 h 1290"/>
                  <a:gd name="connsiteX66" fmla="*/ 737 w 1705"/>
                  <a:gd name="connsiteY66" fmla="*/ 989 h 1290"/>
                  <a:gd name="connsiteX67" fmla="*/ 708 w 1705"/>
                  <a:gd name="connsiteY67" fmla="*/ 993 h 1290"/>
                  <a:gd name="connsiteX68" fmla="*/ 679 w 1705"/>
                  <a:gd name="connsiteY68" fmla="*/ 995 h 1290"/>
                  <a:gd name="connsiteX69" fmla="*/ 649 w 1705"/>
                  <a:gd name="connsiteY69" fmla="*/ 996 h 1290"/>
                  <a:gd name="connsiteX70" fmla="*/ 618 w 1705"/>
                  <a:gd name="connsiteY70" fmla="*/ 996 h 1290"/>
                  <a:gd name="connsiteX71" fmla="*/ 589 w 1705"/>
                  <a:gd name="connsiteY71" fmla="*/ 999 h 1290"/>
                  <a:gd name="connsiteX72" fmla="*/ 588 w 1705"/>
                  <a:gd name="connsiteY72" fmla="*/ 999 h 1290"/>
                  <a:gd name="connsiteX73" fmla="*/ 588 w 1705"/>
                  <a:gd name="connsiteY73" fmla="*/ 1290 h 1290"/>
                  <a:gd name="connsiteX74" fmla="*/ 0 w 1705"/>
                  <a:gd name="connsiteY74" fmla="*/ 705 h 1290"/>
                  <a:gd name="connsiteX75" fmla="*/ 588 w 1705"/>
                  <a:gd name="connsiteY75" fmla="*/ 118 h 1290"/>
                  <a:gd name="connsiteX76" fmla="*/ 588 w 1705"/>
                  <a:gd name="connsiteY76" fmla="*/ 412 h 1290"/>
                  <a:gd name="connsiteX0" fmla="*/ 588 w 1705"/>
                  <a:gd name="connsiteY0" fmla="*/ 378 h 1256"/>
                  <a:gd name="connsiteX1" fmla="*/ 618 w 1705"/>
                  <a:gd name="connsiteY1" fmla="*/ 378 h 1256"/>
                  <a:gd name="connsiteX2" fmla="*/ 649 w 1705"/>
                  <a:gd name="connsiteY2" fmla="*/ 374 h 1256"/>
                  <a:gd name="connsiteX3" fmla="*/ 679 w 1705"/>
                  <a:gd name="connsiteY3" fmla="*/ 371 h 1256"/>
                  <a:gd name="connsiteX4" fmla="*/ 707 w 1705"/>
                  <a:gd name="connsiteY4" fmla="*/ 364 h 1256"/>
                  <a:gd name="connsiteX5" fmla="*/ 735 w 1705"/>
                  <a:gd name="connsiteY5" fmla="*/ 358 h 1256"/>
                  <a:gd name="connsiteX6" fmla="*/ 763 w 1705"/>
                  <a:gd name="connsiteY6" fmla="*/ 351 h 1256"/>
                  <a:gd name="connsiteX7" fmla="*/ 789 w 1705"/>
                  <a:gd name="connsiteY7" fmla="*/ 341 h 1256"/>
                  <a:gd name="connsiteX8" fmla="*/ 817 w 1705"/>
                  <a:gd name="connsiteY8" fmla="*/ 332 h 1256"/>
                  <a:gd name="connsiteX9" fmla="*/ 844 w 1705"/>
                  <a:gd name="connsiteY9" fmla="*/ 319 h 1256"/>
                  <a:gd name="connsiteX10" fmla="*/ 867 w 1705"/>
                  <a:gd name="connsiteY10" fmla="*/ 306 h 1256"/>
                  <a:gd name="connsiteX11" fmla="*/ 892 w 1705"/>
                  <a:gd name="connsiteY11" fmla="*/ 293 h 1256"/>
                  <a:gd name="connsiteX12" fmla="*/ 915 w 1705"/>
                  <a:gd name="connsiteY12" fmla="*/ 277 h 1256"/>
                  <a:gd name="connsiteX13" fmla="*/ 940 w 1705"/>
                  <a:gd name="connsiteY13" fmla="*/ 260 h 1256"/>
                  <a:gd name="connsiteX14" fmla="*/ 961 w 1705"/>
                  <a:gd name="connsiteY14" fmla="*/ 243 h 1256"/>
                  <a:gd name="connsiteX15" fmla="*/ 983 w 1705"/>
                  <a:gd name="connsiteY15" fmla="*/ 225 h 1256"/>
                  <a:gd name="connsiteX16" fmla="*/ 1002 w 1705"/>
                  <a:gd name="connsiteY16" fmla="*/ 206 h 1256"/>
                  <a:gd name="connsiteX17" fmla="*/ 1022 w 1705"/>
                  <a:gd name="connsiteY17" fmla="*/ 186 h 1256"/>
                  <a:gd name="connsiteX18" fmla="*/ 1042 w 1705"/>
                  <a:gd name="connsiteY18" fmla="*/ 163 h 1256"/>
                  <a:gd name="connsiteX19" fmla="*/ 1059 w 1705"/>
                  <a:gd name="connsiteY19" fmla="*/ 143 h 1256"/>
                  <a:gd name="connsiteX20" fmla="*/ 1075 w 1705"/>
                  <a:gd name="connsiteY20" fmla="*/ 119 h 1256"/>
                  <a:gd name="connsiteX21" fmla="*/ 1089 w 1705"/>
                  <a:gd name="connsiteY21" fmla="*/ 94 h 1256"/>
                  <a:gd name="connsiteX22" fmla="*/ 1105 w 1705"/>
                  <a:gd name="connsiteY22" fmla="*/ 71 h 1256"/>
                  <a:gd name="connsiteX23" fmla="*/ 1116 w 1705"/>
                  <a:gd name="connsiteY23" fmla="*/ 48 h 1256"/>
                  <a:gd name="connsiteX24" fmla="*/ 1460 w 1705"/>
                  <a:gd name="connsiteY24" fmla="*/ 362 h 1256"/>
                  <a:gd name="connsiteX25" fmla="*/ 1705 w 1705"/>
                  <a:gd name="connsiteY25" fmla="*/ 158 h 1256"/>
                  <a:gd name="connsiteX26" fmla="*/ 1692 w 1705"/>
                  <a:gd name="connsiteY26" fmla="*/ 195 h 1256"/>
                  <a:gd name="connsiteX27" fmla="*/ 1680 w 1705"/>
                  <a:gd name="connsiteY27" fmla="*/ 221 h 1256"/>
                  <a:gd name="connsiteX28" fmla="*/ 1670 w 1705"/>
                  <a:gd name="connsiteY28" fmla="*/ 247 h 1256"/>
                  <a:gd name="connsiteX29" fmla="*/ 1659 w 1705"/>
                  <a:gd name="connsiteY29" fmla="*/ 273 h 1256"/>
                  <a:gd name="connsiteX30" fmla="*/ 1645 w 1705"/>
                  <a:gd name="connsiteY30" fmla="*/ 299 h 1256"/>
                  <a:gd name="connsiteX31" fmla="*/ 1633 w 1705"/>
                  <a:gd name="connsiteY31" fmla="*/ 325 h 1256"/>
                  <a:gd name="connsiteX32" fmla="*/ 1619 w 1705"/>
                  <a:gd name="connsiteY32" fmla="*/ 349 h 1256"/>
                  <a:gd name="connsiteX33" fmla="*/ 1607 w 1705"/>
                  <a:gd name="connsiteY33" fmla="*/ 375 h 1256"/>
                  <a:gd name="connsiteX34" fmla="*/ 1590 w 1705"/>
                  <a:gd name="connsiteY34" fmla="*/ 400 h 1256"/>
                  <a:gd name="connsiteX35" fmla="*/ 1576 w 1705"/>
                  <a:gd name="connsiteY35" fmla="*/ 422 h 1256"/>
                  <a:gd name="connsiteX36" fmla="*/ 1561 w 1705"/>
                  <a:gd name="connsiteY36" fmla="*/ 447 h 1256"/>
                  <a:gd name="connsiteX37" fmla="*/ 1546 w 1705"/>
                  <a:gd name="connsiteY37" fmla="*/ 469 h 1256"/>
                  <a:gd name="connsiteX38" fmla="*/ 1529 w 1705"/>
                  <a:gd name="connsiteY38" fmla="*/ 492 h 1256"/>
                  <a:gd name="connsiteX39" fmla="*/ 1495 w 1705"/>
                  <a:gd name="connsiteY39" fmla="*/ 537 h 1256"/>
                  <a:gd name="connsiteX40" fmla="*/ 1456 w 1705"/>
                  <a:gd name="connsiteY40" fmla="*/ 580 h 1256"/>
                  <a:gd name="connsiteX41" fmla="*/ 1418 w 1705"/>
                  <a:gd name="connsiteY41" fmla="*/ 620 h 1256"/>
                  <a:gd name="connsiteX42" fmla="*/ 1379 w 1705"/>
                  <a:gd name="connsiteY42" fmla="*/ 658 h 1256"/>
                  <a:gd name="connsiteX43" fmla="*/ 1336 w 1705"/>
                  <a:gd name="connsiteY43" fmla="*/ 695 h 1256"/>
                  <a:gd name="connsiteX44" fmla="*/ 1291 w 1705"/>
                  <a:gd name="connsiteY44" fmla="*/ 730 h 1256"/>
                  <a:gd name="connsiteX45" fmla="*/ 1268 w 1705"/>
                  <a:gd name="connsiteY45" fmla="*/ 747 h 1256"/>
                  <a:gd name="connsiteX46" fmla="*/ 1244 w 1705"/>
                  <a:gd name="connsiteY46" fmla="*/ 763 h 1256"/>
                  <a:gd name="connsiteX47" fmla="*/ 1222 w 1705"/>
                  <a:gd name="connsiteY47" fmla="*/ 780 h 1256"/>
                  <a:gd name="connsiteX48" fmla="*/ 1197 w 1705"/>
                  <a:gd name="connsiteY48" fmla="*/ 793 h 1256"/>
                  <a:gd name="connsiteX49" fmla="*/ 1172 w 1705"/>
                  <a:gd name="connsiteY49" fmla="*/ 808 h 1256"/>
                  <a:gd name="connsiteX50" fmla="*/ 1148 w 1705"/>
                  <a:gd name="connsiteY50" fmla="*/ 821 h 1256"/>
                  <a:gd name="connsiteX51" fmla="*/ 1122 w 1705"/>
                  <a:gd name="connsiteY51" fmla="*/ 836 h 1256"/>
                  <a:gd name="connsiteX52" fmla="*/ 1098 w 1705"/>
                  <a:gd name="connsiteY52" fmla="*/ 846 h 1256"/>
                  <a:gd name="connsiteX53" fmla="*/ 1072 w 1705"/>
                  <a:gd name="connsiteY53" fmla="*/ 861 h 1256"/>
                  <a:gd name="connsiteX54" fmla="*/ 1046 w 1705"/>
                  <a:gd name="connsiteY54" fmla="*/ 871 h 1256"/>
                  <a:gd name="connsiteX55" fmla="*/ 1020 w 1705"/>
                  <a:gd name="connsiteY55" fmla="*/ 882 h 1256"/>
                  <a:gd name="connsiteX56" fmla="*/ 991 w 1705"/>
                  <a:gd name="connsiteY56" fmla="*/ 893 h 1256"/>
                  <a:gd name="connsiteX57" fmla="*/ 965 w 1705"/>
                  <a:gd name="connsiteY57" fmla="*/ 901 h 1256"/>
                  <a:gd name="connsiteX58" fmla="*/ 936 w 1705"/>
                  <a:gd name="connsiteY58" fmla="*/ 910 h 1256"/>
                  <a:gd name="connsiteX59" fmla="*/ 909 w 1705"/>
                  <a:gd name="connsiteY59" fmla="*/ 919 h 1256"/>
                  <a:gd name="connsiteX60" fmla="*/ 881 w 1705"/>
                  <a:gd name="connsiteY60" fmla="*/ 929 h 1256"/>
                  <a:gd name="connsiteX61" fmla="*/ 853 w 1705"/>
                  <a:gd name="connsiteY61" fmla="*/ 934 h 1256"/>
                  <a:gd name="connsiteX62" fmla="*/ 824 w 1705"/>
                  <a:gd name="connsiteY62" fmla="*/ 940 h 1256"/>
                  <a:gd name="connsiteX63" fmla="*/ 795 w 1705"/>
                  <a:gd name="connsiteY63" fmla="*/ 944 h 1256"/>
                  <a:gd name="connsiteX64" fmla="*/ 767 w 1705"/>
                  <a:gd name="connsiteY64" fmla="*/ 949 h 1256"/>
                  <a:gd name="connsiteX65" fmla="*/ 737 w 1705"/>
                  <a:gd name="connsiteY65" fmla="*/ 955 h 1256"/>
                  <a:gd name="connsiteX66" fmla="*/ 708 w 1705"/>
                  <a:gd name="connsiteY66" fmla="*/ 959 h 1256"/>
                  <a:gd name="connsiteX67" fmla="*/ 679 w 1705"/>
                  <a:gd name="connsiteY67" fmla="*/ 961 h 1256"/>
                  <a:gd name="connsiteX68" fmla="*/ 649 w 1705"/>
                  <a:gd name="connsiteY68" fmla="*/ 962 h 1256"/>
                  <a:gd name="connsiteX69" fmla="*/ 618 w 1705"/>
                  <a:gd name="connsiteY69" fmla="*/ 962 h 1256"/>
                  <a:gd name="connsiteX70" fmla="*/ 589 w 1705"/>
                  <a:gd name="connsiteY70" fmla="*/ 965 h 1256"/>
                  <a:gd name="connsiteX71" fmla="*/ 588 w 1705"/>
                  <a:gd name="connsiteY71" fmla="*/ 965 h 1256"/>
                  <a:gd name="connsiteX72" fmla="*/ 588 w 1705"/>
                  <a:gd name="connsiteY72" fmla="*/ 1256 h 1256"/>
                  <a:gd name="connsiteX73" fmla="*/ 0 w 1705"/>
                  <a:gd name="connsiteY73" fmla="*/ 671 h 1256"/>
                  <a:gd name="connsiteX74" fmla="*/ 588 w 1705"/>
                  <a:gd name="connsiteY74" fmla="*/ 84 h 1256"/>
                  <a:gd name="connsiteX75" fmla="*/ 588 w 1705"/>
                  <a:gd name="connsiteY75" fmla="*/ 378 h 1256"/>
                  <a:gd name="connsiteX0" fmla="*/ 588 w 1705"/>
                  <a:gd name="connsiteY0" fmla="*/ 389 h 1267"/>
                  <a:gd name="connsiteX1" fmla="*/ 618 w 1705"/>
                  <a:gd name="connsiteY1" fmla="*/ 389 h 1267"/>
                  <a:gd name="connsiteX2" fmla="*/ 649 w 1705"/>
                  <a:gd name="connsiteY2" fmla="*/ 385 h 1267"/>
                  <a:gd name="connsiteX3" fmla="*/ 679 w 1705"/>
                  <a:gd name="connsiteY3" fmla="*/ 382 h 1267"/>
                  <a:gd name="connsiteX4" fmla="*/ 707 w 1705"/>
                  <a:gd name="connsiteY4" fmla="*/ 375 h 1267"/>
                  <a:gd name="connsiteX5" fmla="*/ 735 w 1705"/>
                  <a:gd name="connsiteY5" fmla="*/ 369 h 1267"/>
                  <a:gd name="connsiteX6" fmla="*/ 763 w 1705"/>
                  <a:gd name="connsiteY6" fmla="*/ 362 h 1267"/>
                  <a:gd name="connsiteX7" fmla="*/ 789 w 1705"/>
                  <a:gd name="connsiteY7" fmla="*/ 352 h 1267"/>
                  <a:gd name="connsiteX8" fmla="*/ 817 w 1705"/>
                  <a:gd name="connsiteY8" fmla="*/ 343 h 1267"/>
                  <a:gd name="connsiteX9" fmla="*/ 844 w 1705"/>
                  <a:gd name="connsiteY9" fmla="*/ 330 h 1267"/>
                  <a:gd name="connsiteX10" fmla="*/ 867 w 1705"/>
                  <a:gd name="connsiteY10" fmla="*/ 317 h 1267"/>
                  <a:gd name="connsiteX11" fmla="*/ 892 w 1705"/>
                  <a:gd name="connsiteY11" fmla="*/ 304 h 1267"/>
                  <a:gd name="connsiteX12" fmla="*/ 915 w 1705"/>
                  <a:gd name="connsiteY12" fmla="*/ 288 h 1267"/>
                  <a:gd name="connsiteX13" fmla="*/ 940 w 1705"/>
                  <a:gd name="connsiteY13" fmla="*/ 271 h 1267"/>
                  <a:gd name="connsiteX14" fmla="*/ 961 w 1705"/>
                  <a:gd name="connsiteY14" fmla="*/ 254 h 1267"/>
                  <a:gd name="connsiteX15" fmla="*/ 983 w 1705"/>
                  <a:gd name="connsiteY15" fmla="*/ 236 h 1267"/>
                  <a:gd name="connsiteX16" fmla="*/ 1002 w 1705"/>
                  <a:gd name="connsiteY16" fmla="*/ 217 h 1267"/>
                  <a:gd name="connsiteX17" fmla="*/ 1022 w 1705"/>
                  <a:gd name="connsiteY17" fmla="*/ 197 h 1267"/>
                  <a:gd name="connsiteX18" fmla="*/ 1042 w 1705"/>
                  <a:gd name="connsiteY18" fmla="*/ 174 h 1267"/>
                  <a:gd name="connsiteX19" fmla="*/ 1059 w 1705"/>
                  <a:gd name="connsiteY19" fmla="*/ 154 h 1267"/>
                  <a:gd name="connsiteX20" fmla="*/ 1075 w 1705"/>
                  <a:gd name="connsiteY20" fmla="*/ 130 h 1267"/>
                  <a:gd name="connsiteX21" fmla="*/ 1089 w 1705"/>
                  <a:gd name="connsiteY21" fmla="*/ 105 h 1267"/>
                  <a:gd name="connsiteX22" fmla="*/ 1105 w 1705"/>
                  <a:gd name="connsiteY22" fmla="*/ 82 h 1267"/>
                  <a:gd name="connsiteX23" fmla="*/ 1127 w 1705"/>
                  <a:gd name="connsiteY23" fmla="*/ 48 h 1267"/>
                  <a:gd name="connsiteX24" fmla="*/ 1460 w 1705"/>
                  <a:gd name="connsiteY24" fmla="*/ 373 h 1267"/>
                  <a:gd name="connsiteX25" fmla="*/ 1705 w 1705"/>
                  <a:gd name="connsiteY25" fmla="*/ 169 h 1267"/>
                  <a:gd name="connsiteX26" fmla="*/ 1692 w 1705"/>
                  <a:gd name="connsiteY26" fmla="*/ 206 h 1267"/>
                  <a:gd name="connsiteX27" fmla="*/ 1680 w 1705"/>
                  <a:gd name="connsiteY27" fmla="*/ 232 h 1267"/>
                  <a:gd name="connsiteX28" fmla="*/ 1670 w 1705"/>
                  <a:gd name="connsiteY28" fmla="*/ 258 h 1267"/>
                  <a:gd name="connsiteX29" fmla="*/ 1659 w 1705"/>
                  <a:gd name="connsiteY29" fmla="*/ 284 h 1267"/>
                  <a:gd name="connsiteX30" fmla="*/ 1645 w 1705"/>
                  <a:gd name="connsiteY30" fmla="*/ 310 h 1267"/>
                  <a:gd name="connsiteX31" fmla="*/ 1633 w 1705"/>
                  <a:gd name="connsiteY31" fmla="*/ 336 h 1267"/>
                  <a:gd name="connsiteX32" fmla="*/ 1619 w 1705"/>
                  <a:gd name="connsiteY32" fmla="*/ 360 h 1267"/>
                  <a:gd name="connsiteX33" fmla="*/ 1607 w 1705"/>
                  <a:gd name="connsiteY33" fmla="*/ 386 h 1267"/>
                  <a:gd name="connsiteX34" fmla="*/ 1590 w 1705"/>
                  <a:gd name="connsiteY34" fmla="*/ 411 h 1267"/>
                  <a:gd name="connsiteX35" fmla="*/ 1576 w 1705"/>
                  <a:gd name="connsiteY35" fmla="*/ 433 h 1267"/>
                  <a:gd name="connsiteX36" fmla="*/ 1561 w 1705"/>
                  <a:gd name="connsiteY36" fmla="*/ 458 h 1267"/>
                  <a:gd name="connsiteX37" fmla="*/ 1546 w 1705"/>
                  <a:gd name="connsiteY37" fmla="*/ 480 h 1267"/>
                  <a:gd name="connsiteX38" fmla="*/ 1529 w 1705"/>
                  <a:gd name="connsiteY38" fmla="*/ 503 h 1267"/>
                  <a:gd name="connsiteX39" fmla="*/ 1495 w 1705"/>
                  <a:gd name="connsiteY39" fmla="*/ 548 h 1267"/>
                  <a:gd name="connsiteX40" fmla="*/ 1456 w 1705"/>
                  <a:gd name="connsiteY40" fmla="*/ 591 h 1267"/>
                  <a:gd name="connsiteX41" fmla="*/ 1418 w 1705"/>
                  <a:gd name="connsiteY41" fmla="*/ 631 h 1267"/>
                  <a:gd name="connsiteX42" fmla="*/ 1379 w 1705"/>
                  <a:gd name="connsiteY42" fmla="*/ 669 h 1267"/>
                  <a:gd name="connsiteX43" fmla="*/ 1336 w 1705"/>
                  <a:gd name="connsiteY43" fmla="*/ 706 h 1267"/>
                  <a:gd name="connsiteX44" fmla="*/ 1291 w 1705"/>
                  <a:gd name="connsiteY44" fmla="*/ 741 h 1267"/>
                  <a:gd name="connsiteX45" fmla="*/ 1268 w 1705"/>
                  <a:gd name="connsiteY45" fmla="*/ 758 h 1267"/>
                  <a:gd name="connsiteX46" fmla="*/ 1244 w 1705"/>
                  <a:gd name="connsiteY46" fmla="*/ 774 h 1267"/>
                  <a:gd name="connsiteX47" fmla="*/ 1222 w 1705"/>
                  <a:gd name="connsiteY47" fmla="*/ 791 h 1267"/>
                  <a:gd name="connsiteX48" fmla="*/ 1197 w 1705"/>
                  <a:gd name="connsiteY48" fmla="*/ 804 h 1267"/>
                  <a:gd name="connsiteX49" fmla="*/ 1172 w 1705"/>
                  <a:gd name="connsiteY49" fmla="*/ 819 h 1267"/>
                  <a:gd name="connsiteX50" fmla="*/ 1148 w 1705"/>
                  <a:gd name="connsiteY50" fmla="*/ 832 h 1267"/>
                  <a:gd name="connsiteX51" fmla="*/ 1122 w 1705"/>
                  <a:gd name="connsiteY51" fmla="*/ 847 h 1267"/>
                  <a:gd name="connsiteX52" fmla="*/ 1098 w 1705"/>
                  <a:gd name="connsiteY52" fmla="*/ 857 h 1267"/>
                  <a:gd name="connsiteX53" fmla="*/ 1072 w 1705"/>
                  <a:gd name="connsiteY53" fmla="*/ 872 h 1267"/>
                  <a:gd name="connsiteX54" fmla="*/ 1046 w 1705"/>
                  <a:gd name="connsiteY54" fmla="*/ 882 h 1267"/>
                  <a:gd name="connsiteX55" fmla="*/ 1020 w 1705"/>
                  <a:gd name="connsiteY55" fmla="*/ 893 h 1267"/>
                  <a:gd name="connsiteX56" fmla="*/ 991 w 1705"/>
                  <a:gd name="connsiteY56" fmla="*/ 904 h 1267"/>
                  <a:gd name="connsiteX57" fmla="*/ 965 w 1705"/>
                  <a:gd name="connsiteY57" fmla="*/ 912 h 1267"/>
                  <a:gd name="connsiteX58" fmla="*/ 936 w 1705"/>
                  <a:gd name="connsiteY58" fmla="*/ 921 h 1267"/>
                  <a:gd name="connsiteX59" fmla="*/ 909 w 1705"/>
                  <a:gd name="connsiteY59" fmla="*/ 930 h 1267"/>
                  <a:gd name="connsiteX60" fmla="*/ 881 w 1705"/>
                  <a:gd name="connsiteY60" fmla="*/ 940 h 1267"/>
                  <a:gd name="connsiteX61" fmla="*/ 853 w 1705"/>
                  <a:gd name="connsiteY61" fmla="*/ 945 h 1267"/>
                  <a:gd name="connsiteX62" fmla="*/ 824 w 1705"/>
                  <a:gd name="connsiteY62" fmla="*/ 951 h 1267"/>
                  <a:gd name="connsiteX63" fmla="*/ 795 w 1705"/>
                  <a:gd name="connsiteY63" fmla="*/ 955 h 1267"/>
                  <a:gd name="connsiteX64" fmla="*/ 767 w 1705"/>
                  <a:gd name="connsiteY64" fmla="*/ 960 h 1267"/>
                  <a:gd name="connsiteX65" fmla="*/ 737 w 1705"/>
                  <a:gd name="connsiteY65" fmla="*/ 966 h 1267"/>
                  <a:gd name="connsiteX66" fmla="*/ 708 w 1705"/>
                  <a:gd name="connsiteY66" fmla="*/ 970 h 1267"/>
                  <a:gd name="connsiteX67" fmla="*/ 679 w 1705"/>
                  <a:gd name="connsiteY67" fmla="*/ 972 h 1267"/>
                  <a:gd name="connsiteX68" fmla="*/ 649 w 1705"/>
                  <a:gd name="connsiteY68" fmla="*/ 973 h 1267"/>
                  <a:gd name="connsiteX69" fmla="*/ 618 w 1705"/>
                  <a:gd name="connsiteY69" fmla="*/ 973 h 1267"/>
                  <a:gd name="connsiteX70" fmla="*/ 589 w 1705"/>
                  <a:gd name="connsiteY70" fmla="*/ 976 h 1267"/>
                  <a:gd name="connsiteX71" fmla="*/ 588 w 1705"/>
                  <a:gd name="connsiteY71" fmla="*/ 976 h 1267"/>
                  <a:gd name="connsiteX72" fmla="*/ 588 w 1705"/>
                  <a:gd name="connsiteY72" fmla="*/ 1267 h 1267"/>
                  <a:gd name="connsiteX73" fmla="*/ 0 w 1705"/>
                  <a:gd name="connsiteY73" fmla="*/ 682 h 1267"/>
                  <a:gd name="connsiteX74" fmla="*/ 588 w 1705"/>
                  <a:gd name="connsiteY74" fmla="*/ 95 h 1267"/>
                  <a:gd name="connsiteX75" fmla="*/ 588 w 1705"/>
                  <a:gd name="connsiteY75" fmla="*/ 389 h 1267"/>
                  <a:gd name="connsiteX0" fmla="*/ 588 w 1705"/>
                  <a:gd name="connsiteY0" fmla="*/ 341 h 1219"/>
                  <a:gd name="connsiteX1" fmla="*/ 618 w 1705"/>
                  <a:gd name="connsiteY1" fmla="*/ 341 h 1219"/>
                  <a:gd name="connsiteX2" fmla="*/ 649 w 1705"/>
                  <a:gd name="connsiteY2" fmla="*/ 337 h 1219"/>
                  <a:gd name="connsiteX3" fmla="*/ 679 w 1705"/>
                  <a:gd name="connsiteY3" fmla="*/ 334 h 1219"/>
                  <a:gd name="connsiteX4" fmla="*/ 707 w 1705"/>
                  <a:gd name="connsiteY4" fmla="*/ 327 h 1219"/>
                  <a:gd name="connsiteX5" fmla="*/ 735 w 1705"/>
                  <a:gd name="connsiteY5" fmla="*/ 321 h 1219"/>
                  <a:gd name="connsiteX6" fmla="*/ 763 w 1705"/>
                  <a:gd name="connsiteY6" fmla="*/ 314 h 1219"/>
                  <a:gd name="connsiteX7" fmla="*/ 789 w 1705"/>
                  <a:gd name="connsiteY7" fmla="*/ 304 h 1219"/>
                  <a:gd name="connsiteX8" fmla="*/ 817 w 1705"/>
                  <a:gd name="connsiteY8" fmla="*/ 295 h 1219"/>
                  <a:gd name="connsiteX9" fmla="*/ 844 w 1705"/>
                  <a:gd name="connsiteY9" fmla="*/ 282 h 1219"/>
                  <a:gd name="connsiteX10" fmla="*/ 867 w 1705"/>
                  <a:gd name="connsiteY10" fmla="*/ 269 h 1219"/>
                  <a:gd name="connsiteX11" fmla="*/ 892 w 1705"/>
                  <a:gd name="connsiteY11" fmla="*/ 256 h 1219"/>
                  <a:gd name="connsiteX12" fmla="*/ 915 w 1705"/>
                  <a:gd name="connsiteY12" fmla="*/ 240 h 1219"/>
                  <a:gd name="connsiteX13" fmla="*/ 940 w 1705"/>
                  <a:gd name="connsiteY13" fmla="*/ 223 h 1219"/>
                  <a:gd name="connsiteX14" fmla="*/ 961 w 1705"/>
                  <a:gd name="connsiteY14" fmla="*/ 206 h 1219"/>
                  <a:gd name="connsiteX15" fmla="*/ 983 w 1705"/>
                  <a:gd name="connsiteY15" fmla="*/ 188 h 1219"/>
                  <a:gd name="connsiteX16" fmla="*/ 1002 w 1705"/>
                  <a:gd name="connsiteY16" fmla="*/ 169 h 1219"/>
                  <a:gd name="connsiteX17" fmla="*/ 1022 w 1705"/>
                  <a:gd name="connsiteY17" fmla="*/ 149 h 1219"/>
                  <a:gd name="connsiteX18" fmla="*/ 1042 w 1705"/>
                  <a:gd name="connsiteY18" fmla="*/ 126 h 1219"/>
                  <a:gd name="connsiteX19" fmla="*/ 1059 w 1705"/>
                  <a:gd name="connsiteY19" fmla="*/ 106 h 1219"/>
                  <a:gd name="connsiteX20" fmla="*/ 1075 w 1705"/>
                  <a:gd name="connsiteY20" fmla="*/ 82 h 1219"/>
                  <a:gd name="connsiteX21" fmla="*/ 1089 w 1705"/>
                  <a:gd name="connsiteY21" fmla="*/ 57 h 1219"/>
                  <a:gd name="connsiteX22" fmla="*/ 1105 w 1705"/>
                  <a:gd name="connsiteY22" fmla="*/ 34 h 1219"/>
                  <a:gd name="connsiteX23" fmla="*/ 1127 w 1705"/>
                  <a:gd name="connsiteY23" fmla="*/ 0 h 1219"/>
                  <a:gd name="connsiteX24" fmla="*/ 1460 w 1705"/>
                  <a:gd name="connsiteY24" fmla="*/ 325 h 1219"/>
                  <a:gd name="connsiteX25" fmla="*/ 1705 w 1705"/>
                  <a:gd name="connsiteY25" fmla="*/ 121 h 1219"/>
                  <a:gd name="connsiteX26" fmla="*/ 1692 w 1705"/>
                  <a:gd name="connsiteY26" fmla="*/ 158 h 1219"/>
                  <a:gd name="connsiteX27" fmla="*/ 1680 w 1705"/>
                  <a:gd name="connsiteY27" fmla="*/ 184 h 1219"/>
                  <a:gd name="connsiteX28" fmla="*/ 1670 w 1705"/>
                  <a:gd name="connsiteY28" fmla="*/ 210 h 1219"/>
                  <a:gd name="connsiteX29" fmla="*/ 1659 w 1705"/>
                  <a:gd name="connsiteY29" fmla="*/ 236 h 1219"/>
                  <a:gd name="connsiteX30" fmla="*/ 1645 w 1705"/>
                  <a:gd name="connsiteY30" fmla="*/ 262 h 1219"/>
                  <a:gd name="connsiteX31" fmla="*/ 1633 w 1705"/>
                  <a:gd name="connsiteY31" fmla="*/ 288 h 1219"/>
                  <a:gd name="connsiteX32" fmla="*/ 1619 w 1705"/>
                  <a:gd name="connsiteY32" fmla="*/ 312 h 1219"/>
                  <a:gd name="connsiteX33" fmla="*/ 1607 w 1705"/>
                  <a:gd name="connsiteY33" fmla="*/ 338 h 1219"/>
                  <a:gd name="connsiteX34" fmla="*/ 1590 w 1705"/>
                  <a:gd name="connsiteY34" fmla="*/ 363 h 1219"/>
                  <a:gd name="connsiteX35" fmla="*/ 1576 w 1705"/>
                  <a:gd name="connsiteY35" fmla="*/ 385 h 1219"/>
                  <a:gd name="connsiteX36" fmla="*/ 1561 w 1705"/>
                  <a:gd name="connsiteY36" fmla="*/ 410 h 1219"/>
                  <a:gd name="connsiteX37" fmla="*/ 1546 w 1705"/>
                  <a:gd name="connsiteY37" fmla="*/ 432 h 1219"/>
                  <a:gd name="connsiteX38" fmla="*/ 1529 w 1705"/>
                  <a:gd name="connsiteY38" fmla="*/ 455 h 1219"/>
                  <a:gd name="connsiteX39" fmla="*/ 1495 w 1705"/>
                  <a:gd name="connsiteY39" fmla="*/ 500 h 1219"/>
                  <a:gd name="connsiteX40" fmla="*/ 1456 w 1705"/>
                  <a:gd name="connsiteY40" fmla="*/ 543 h 1219"/>
                  <a:gd name="connsiteX41" fmla="*/ 1418 w 1705"/>
                  <a:gd name="connsiteY41" fmla="*/ 583 h 1219"/>
                  <a:gd name="connsiteX42" fmla="*/ 1379 w 1705"/>
                  <a:gd name="connsiteY42" fmla="*/ 621 h 1219"/>
                  <a:gd name="connsiteX43" fmla="*/ 1336 w 1705"/>
                  <a:gd name="connsiteY43" fmla="*/ 658 h 1219"/>
                  <a:gd name="connsiteX44" fmla="*/ 1291 w 1705"/>
                  <a:gd name="connsiteY44" fmla="*/ 693 h 1219"/>
                  <a:gd name="connsiteX45" fmla="*/ 1268 w 1705"/>
                  <a:gd name="connsiteY45" fmla="*/ 710 h 1219"/>
                  <a:gd name="connsiteX46" fmla="*/ 1244 w 1705"/>
                  <a:gd name="connsiteY46" fmla="*/ 726 h 1219"/>
                  <a:gd name="connsiteX47" fmla="*/ 1222 w 1705"/>
                  <a:gd name="connsiteY47" fmla="*/ 743 h 1219"/>
                  <a:gd name="connsiteX48" fmla="*/ 1197 w 1705"/>
                  <a:gd name="connsiteY48" fmla="*/ 756 h 1219"/>
                  <a:gd name="connsiteX49" fmla="*/ 1172 w 1705"/>
                  <a:gd name="connsiteY49" fmla="*/ 771 h 1219"/>
                  <a:gd name="connsiteX50" fmla="*/ 1148 w 1705"/>
                  <a:gd name="connsiteY50" fmla="*/ 784 h 1219"/>
                  <a:gd name="connsiteX51" fmla="*/ 1122 w 1705"/>
                  <a:gd name="connsiteY51" fmla="*/ 799 h 1219"/>
                  <a:gd name="connsiteX52" fmla="*/ 1098 w 1705"/>
                  <a:gd name="connsiteY52" fmla="*/ 809 h 1219"/>
                  <a:gd name="connsiteX53" fmla="*/ 1072 w 1705"/>
                  <a:gd name="connsiteY53" fmla="*/ 824 h 1219"/>
                  <a:gd name="connsiteX54" fmla="*/ 1046 w 1705"/>
                  <a:gd name="connsiteY54" fmla="*/ 834 h 1219"/>
                  <a:gd name="connsiteX55" fmla="*/ 1020 w 1705"/>
                  <a:gd name="connsiteY55" fmla="*/ 845 h 1219"/>
                  <a:gd name="connsiteX56" fmla="*/ 991 w 1705"/>
                  <a:gd name="connsiteY56" fmla="*/ 856 h 1219"/>
                  <a:gd name="connsiteX57" fmla="*/ 965 w 1705"/>
                  <a:gd name="connsiteY57" fmla="*/ 864 h 1219"/>
                  <a:gd name="connsiteX58" fmla="*/ 936 w 1705"/>
                  <a:gd name="connsiteY58" fmla="*/ 873 h 1219"/>
                  <a:gd name="connsiteX59" fmla="*/ 909 w 1705"/>
                  <a:gd name="connsiteY59" fmla="*/ 882 h 1219"/>
                  <a:gd name="connsiteX60" fmla="*/ 881 w 1705"/>
                  <a:gd name="connsiteY60" fmla="*/ 892 h 1219"/>
                  <a:gd name="connsiteX61" fmla="*/ 853 w 1705"/>
                  <a:gd name="connsiteY61" fmla="*/ 897 h 1219"/>
                  <a:gd name="connsiteX62" fmla="*/ 824 w 1705"/>
                  <a:gd name="connsiteY62" fmla="*/ 903 h 1219"/>
                  <a:gd name="connsiteX63" fmla="*/ 795 w 1705"/>
                  <a:gd name="connsiteY63" fmla="*/ 907 h 1219"/>
                  <a:gd name="connsiteX64" fmla="*/ 767 w 1705"/>
                  <a:gd name="connsiteY64" fmla="*/ 912 h 1219"/>
                  <a:gd name="connsiteX65" fmla="*/ 737 w 1705"/>
                  <a:gd name="connsiteY65" fmla="*/ 918 h 1219"/>
                  <a:gd name="connsiteX66" fmla="*/ 708 w 1705"/>
                  <a:gd name="connsiteY66" fmla="*/ 922 h 1219"/>
                  <a:gd name="connsiteX67" fmla="*/ 679 w 1705"/>
                  <a:gd name="connsiteY67" fmla="*/ 924 h 1219"/>
                  <a:gd name="connsiteX68" fmla="*/ 649 w 1705"/>
                  <a:gd name="connsiteY68" fmla="*/ 925 h 1219"/>
                  <a:gd name="connsiteX69" fmla="*/ 618 w 1705"/>
                  <a:gd name="connsiteY69" fmla="*/ 925 h 1219"/>
                  <a:gd name="connsiteX70" fmla="*/ 589 w 1705"/>
                  <a:gd name="connsiteY70" fmla="*/ 928 h 1219"/>
                  <a:gd name="connsiteX71" fmla="*/ 588 w 1705"/>
                  <a:gd name="connsiteY71" fmla="*/ 928 h 1219"/>
                  <a:gd name="connsiteX72" fmla="*/ 588 w 1705"/>
                  <a:gd name="connsiteY72" fmla="*/ 1219 h 1219"/>
                  <a:gd name="connsiteX73" fmla="*/ 0 w 1705"/>
                  <a:gd name="connsiteY73" fmla="*/ 634 h 1219"/>
                  <a:gd name="connsiteX74" fmla="*/ 588 w 1705"/>
                  <a:gd name="connsiteY74" fmla="*/ 47 h 1219"/>
                  <a:gd name="connsiteX75" fmla="*/ 588 w 1705"/>
                  <a:gd name="connsiteY75" fmla="*/ 341 h 1219"/>
                  <a:gd name="connsiteX0" fmla="*/ 588 w 1705"/>
                  <a:gd name="connsiteY0" fmla="*/ 341 h 1219"/>
                  <a:gd name="connsiteX1" fmla="*/ 618 w 1705"/>
                  <a:gd name="connsiteY1" fmla="*/ 341 h 1219"/>
                  <a:gd name="connsiteX2" fmla="*/ 649 w 1705"/>
                  <a:gd name="connsiteY2" fmla="*/ 337 h 1219"/>
                  <a:gd name="connsiteX3" fmla="*/ 679 w 1705"/>
                  <a:gd name="connsiteY3" fmla="*/ 334 h 1219"/>
                  <a:gd name="connsiteX4" fmla="*/ 707 w 1705"/>
                  <a:gd name="connsiteY4" fmla="*/ 327 h 1219"/>
                  <a:gd name="connsiteX5" fmla="*/ 735 w 1705"/>
                  <a:gd name="connsiteY5" fmla="*/ 321 h 1219"/>
                  <a:gd name="connsiteX6" fmla="*/ 763 w 1705"/>
                  <a:gd name="connsiteY6" fmla="*/ 314 h 1219"/>
                  <a:gd name="connsiteX7" fmla="*/ 789 w 1705"/>
                  <a:gd name="connsiteY7" fmla="*/ 304 h 1219"/>
                  <a:gd name="connsiteX8" fmla="*/ 817 w 1705"/>
                  <a:gd name="connsiteY8" fmla="*/ 295 h 1219"/>
                  <a:gd name="connsiteX9" fmla="*/ 844 w 1705"/>
                  <a:gd name="connsiteY9" fmla="*/ 282 h 1219"/>
                  <a:gd name="connsiteX10" fmla="*/ 867 w 1705"/>
                  <a:gd name="connsiteY10" fmla="*/ 269 h 1219"/>
                  <a:gd name="connsiteX11" fmla="*/ 892 w 1705"/>
                  <a:gd name="connsiteY11" fmla="*/ 256 h 1219"/>
                  <a:gd name="connsiteX12" fmla="*/ 915 w 1705"/>
                  <a:gd name="connsiteY12" fmla="*/ 240 h 1219"/>
                  <a:gd name="connsiteX13" fmla="*/ 940 w 1705"/>
                  <a:gd name="connsiteY13" fmla="*/ 223 h 1219"/>
                  <a:gd name="connsiteX14" fmla="*/ 961 w 1705"/>
                  <a:gd name="connsiteY14" fmla="*/ 206 h 1219"/>
                  <a:gd name="connsiteX15" fmla="*/ 983 w 1705"/>
                  <a:gd name="connsiteY15" fmla="*/ 188 h 1219"/>
                  <a:gd name="connsiteX16" fmla="*/ 1002 w 1705"/>
                  <a:gd name="connsiteY16" fmla="*/ 169 h 1219"/>
                  <a:gd name="connsiteX17" fmla="*/ 1022 w 1705"/>
                  <a:gd name="connsiteY17" fmla="*/ 149 h 1219"/>
                  <a:gd name="connsiteX18" fmla="*/ 1042 w 1705"/>
                  <a:gd name="connsiteY18" fmla="*/ 126 h 1219"/>
                  <a:gd name="connsiteX19" fmla="*/ 1059 w 1705"/>
                  <a:gd name="connsiteY19" fmla="*/ 106 h 1219"/>
                  <a:gd name="connsiteX20" fmla="*/ 1075 w 1705"/>
                  <a:gd name="connsiteY20" fmla="*/ 82 h 1219"/>
                  <a:gd name="connsiteX21" fmla="*/ 1089 w 1705"/>
                  <a:gd name="connsiteY21" fmla="*/ 57 h 1219"/>
                  <a:gd name="connsiteX22" fmla="*/ 1105 w 1705"/>
                  <a:gd name="connsiteY22" fmla="*/ 34 h 1219"/>
                  <a:gd name="connsiteX23" fmla="*/ 1127 w 1705"/>
                  <a:gd name="connsiteY23" fmla="*/ 0 h 1219"/>
                  <a:gd name="connsiteX24" fmla="*/ 1460 w 1705"/>
                  <a:gd name="connsiteY24" fmla="*/ 325 h 1219"/>
                  <a:gd name="connsiteX25" fmla="*/ 1705 w 1705"/>
                  <a:gd name="connsiteY25" fmla="*/ 121 h 1219"/>
                  <a:gd name="connsiteX26" fmla="*/ 1692 w 1705"/>
                  <a:gd name="connsiteY26" fmla="*/ 158 h 1219"/>
                  <a:gd name="connsiteX27" fmla="*/ 1680 w 1705"/>
                  <a:gd name="connsiteY27" fmla="*/ 184 h 1219"/>
                  <a:gd name="connsiteX28" fmla="*/ 1670 w 1705"/>
                  <a:gd name="connsiteY28" fmla="*/ 210 h 1219"/>
                  <a:gd name="connsiteX29" fmla="*/ 1659 w 1705"/>
                  <a:gd name="connsiteY29" fmla="*/ 236 h 1219"/>
                  <a:gd name="connsiteX30" fmla="*/ 1645 w 1705"/>
                  <a:gd name="connsiteY30" fmla="*/ 262 h 1219"/>
                  <a:gd name="connsiteX31" fmla="*/ 1633 w 1705"/>
                  <a:gd name="connsiteY31" fmla="*/ 288 h 1219"/>
                  <a:gd name="connsiteX32" fmla="*/ 1619 w 1705"/>
                  <a:gd name="connsiteY32" fmla="*/ 312 h 1219"/>
                  <a:gd name="connsiteX33" fmla="*/ 1607 w 1705"/>
                  <a:gd name="connsiteY33" fmla="*/ 338 h 1219"/>
                  <a:gd name="connsiteX34" fmla="*/ 1590 w 1705"/>
                  <a:gd name="connsiteY34" fmla="*/ 363 h 1219"/>
                  <a:gd name="connsiteX35" fmla="*/ 1576 w 1705"/>
                  <a:gd name="connsiteY35" fmla="*/ 385 h 1219"/>
                  <a:gd name="connsiteX36" fmla="*/ 1561 w 1705"/>
                  <a:gd name="connsiteY36" fmla="*/ 410 h 1219"/>
                  <a:gd name="connsiteX37" fmla="*/ 1546 w 1705"/>
                  <a:gd name="connsiteY37" fmla="*/ 432 h 1219"/>
                  <a:gd name="connsiteX38" fmla="*/ 1529 w 1705"/>
                  <a:gd name="connsiteY38" fmla="*/ 455 h 1219"/>
                  <a:gd name="connsiteX39" fmla="*/ 1495 w 1705"/>
                  <a:gd name="connsiteY39" fmla="*/ 500 h 1219"/>
                  <a:gd name="connsiteX40" fmla="*/ 1456 w 1705"/>
                  <a:gd name="connsiteY40" fmla="*/ 543 h 1219"/>
                  <a:gd name="connsiteX41" fmla="*/ 1418 w 1705"/>
                  <a:gd name="connsiteY41" fmla="*/ 583 h 1219"/>
                  <a:gd name="connsiteX42" fmla="*/ 1379 w 1705"/>
                  <a:gd name="connsiteY42" fmla="*/ 621 h 1219"/>
                  <a:gd name="connsiteX43" fmla="*/ 1336 w 1705"/>
                  <a:gd name="connsiteY43" fmla="*/ 658 h 1219"/>
                  <a:gd name="connsiteX44" fmla="*/ 1291 w 1705"/>
                  <a:gd name="connsiteY44" fmla="*/ 693 h 1219"/>
                  <a:gd name="connsiteX45" fmla="*/ 1268 w 1705"/>
                  <a:gd name="connsiteY45" fmla="*/ 710 h 1219"/>
                  <a:gd name="connsiteX46" fmla="*/ 1244 w 1705"/>
                  <a:gd name="connsiteY46" fmla="*/ 726 h 1219"/>
                  <a:gd name="connsiteX47" fmla="*/ 1222 w 1705"/>
                  <a:gd name="connsiteY47" fmla="*/ 743 h 1219"/>
                  <a:gd name="connsiteX48" fmla="*/ 1197 w 1705"/>
                  <a:gd name="connsiteY48" fmla="*/ 756 h 1219"/>
                  <a:gd name="connsiteX49" fmla="*/ 1172 w 1705"/>
                  <a:gd name="connsiteY49" fmla="*/ 771 h 1219"/>
                  <a:gd name="connsiteX50" fmla="*/ 1148 w 1705"/>
                  <a:gd name="connsiteY50" fmla="*/ 784 h 1219"/>
                  <a:gd name="connsiteX51" fmla="*/ 1122 w 1705"/>
                  <a:gd name="connsiteY51" fmla="*/ 799 h 1219"/>
                  <a:gd name="connsiteX52" fmla="*/ 1098 w 1705"/>
                  <a:gd name="connsiteY52" fmla="*/ 809 h 1219"/>
                  <a:gd name="connsiteX53" fmla="*/ 1072 w 1705"/>
                  <a:gd name="connsiteY53" fmla="*/ 824 h 1219"/>
                  <a:gd name="connsiteX54" fmla="*/ 1046 w 1705"/>
                  <a:gd name="connsiteY54" fmla="*/ 834 h 1219"/>
                  <a:gd name="connsiteX55" fmla="*/ 1020 w 1705"/>
                  <a:gd name="connsiteY55" fmla="*/ 845 h 1219"/>
                  <a:gd name="connsiteX56" fmla="*/ 991 w 1705"/>
                  <a:gd name="connsiteY56" fmla="*/ 856 h 1219"/>
                  <a:gd name="connsiteX57" fmla="*/ 965 w 1705"/>
                  <a:gd name="connsiteY57" fmla="*/ 864 h 1219"/>
                  <a:gd name="connsiteX58" fmla="*/ 936 w 1705"/>
                  <a:gd name="connsiteY58" fmla="*/ 873 h 1219"/>
                  <a:gd name="connsiteX59" fmla="*/ 909 w 1705"/>
                  <a:gd name="connsiteY59" fmla="*/ 882 h 1219"/>
                  <a:gd name="connsiteX60" fmla="*/ 881 w 1705"/>
                  <a:gd name="connsiteY60" fmla="*/ 892 h 1219"/>
                  <a:gd name="connsiteX61" fmla="*/ 853 w 1705"/>
                  <a:gd name="connsiteY61" fmla="*/ 897 h 1219"/>
                  <a:gd name="connsiteX62" fmla="*/ 824 w 1705"/>
                  <a:gd name="connsiteY62" fmla="*/ 903 h 1219"/>
                  <a:gd name="connsiteX63" fmla="*/ 795 w 1705"/>
                  <a:gd name="connsiteY63" fmla="*/ 907 h 1219"/>
                  <a:gd name="connsiteX64" fmla="*/ 767 w 1705"/>
                  <a:gd name="connsiteY64" fmla="*/ 912 h 1219"/>
                  <a:gd name="connsiteX65" fmla="*/ 737 w 1705"/>
                  <a:gd name="connsiteY65" fmla="*/ 918 h 1219"/>
                  <a:gd name="connsiteX66" fmla="*/ 708 w 1705"/>
                  <a:gd name="connsiteY66" fmla="*/ 922 h 1219"/>
                  <a:gd name="connsiteX67" fmla="*/ 679 w 1705"/>
                  <a:gd name="connsiteY67" fmla="*/ 924 h 1219"/>
                  <a:gd name="connsiteX68" fmla="*/ 649 w 1705"/>
                  <a:gd name="connsiteY68" fmla="*/ 925 h 1219"/>
                  <a:gd name="connsiteX69" fmla="*/ 618 w 1705"/>
                  <a:gd name="connsiteY69" fmla="*/ 925 h 1219"/>
                  <a:gd name="connsiteX70" fmla="*/ 589 w 1705"/>
                  <a:gd name="connsiteY70" fmla="*/ 928 h 1219"/>
                  <a:gd name="connsiteX71" fmla="*/ 588 w 1705"/>
                  <a:gd name="connsiteY71" fmla="*/ 928 h 1219"/>
                  <a:gd name="connsiteX72" fmla="*/ 588 w 1705"/>
                  <a:gd name="connsiteY72" fmla="*/ 1219 h 1219"/>
                  <a:gd name="connsiteX73" fmla="*/ 0 w 1705"/>
                  <a:gd name="connsiteY73" fmla="*/ 634 h 1219"/>
                  <a:gd name="connsiteX74" fmla="*/ 588 w 1705"/>
                  <a:gd name="connsiteY74" fmla="*/ 47 h 1219"/>
                  <a:gd name="connsiteX75" fmla="*/ 588 w 1705"/>
                  <a:gd name="connsiteY75" fmla="*/ 341 h 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705" h="1219">
                    <a:moveTo>
                      <a:pt x="588" y="341"/>
                    </a:moveTo>
                    <a:lnTo>
                      <a:pt x="618" y="341"/>
                    </a:lnTo>
                    <a:cubicBezTo>
                      <a:pt x="628" y="340"/>
                      <a:pt x="639" y="338"/>
                      <a:pt x="649" y="337"/>
                    </a:cubicBezTo>
                    <a:lnTo>
                      <a:pt x="679" y="334"/>
                    </a:lnTo>
                    <a:cubicBezTo>
                      <a:pt x="688" y="332"/>
                      <a:pt x="698" y="329"/>
                      <a:pt x="707" y="327"/>
                    </a:cubicBezTo>
                    <a:lnTo>
                      <a:pt x="735" y="321"/>
                    </a:lnTo>
                    <a:cubicBezTo>
                      <a:pt x="744" y="319"/>
                      <a:pt x="754" y="316"/>
                      <a:pt x="763" y="314"/>
                    </a:cubicBezTo>
                    <a:cubicBezTo>
                      <a:pt x="772" y="311"/>
                      <a:pt x="780" y="307"/>
                      <a:pt x="789" y="304"/>
                    </a:cubicBezTo>
                    <a:cubicBezTo>
                      <a:pt x="798" y="301"/>
                      <a:pt x="808" y="298"/>
                      <a:pt x="817" y="295"/>
                    </a:cubicBezTo>
                    <a:cubicBezTo>
                      <a:pt x="826" y="291"/>
                      <a:pt x="835" y="286"/>
                      <a:pt x="844" y="282"/>
                    </a:cubicBezTo>
                    <a:cubicBezTo>
                      <a:pt x="852" y="278"/>
                      <a:pt x="859" y="273"/>
                      <a:pt x="867" y="269"/>
                    </a:cubicBezTo>
                    <a:cubicBezTo>
                      <a:pt x="875" y="265"/>
                      <a:pt x="884" y="260"/>
                      <a:pt x="892" y="256"/>
                    </a:cubicBezTo>
                    <a:cubicBezTo>
                      <a:pt x="900" y="251"/>
                      <a:pt x="907" y="245"/>
                      <a:pt x="915" y="240"/>
                    </a:cubicBezTo>
                    <a:cubicBezTo>
                      <a:pt x="923" y="234"/>
                      <a:pt x="932" y="229"/>
                      <a:pt x="940" y="223"/>
                    </a:cubicBezTo>
                    <a:cubicBezTo>
                      <a:pt x="947" y="217"/>
                      <a:pt x="954" y="212"/>
                      <a:pt x="961" y="206"/>
                    </a:cubicBezTo>
                    <a:cubicBezTo>
                      <a:pt x="968" y="200"/>
                      <a:pt x="976" y="194"/>
                      <a:pt x="983" y="188"/>
                    </a:cubicBezTo>
                    <a:lnTo>
                      <a:pt x="1002" y="169"/>
                    </a:lnTo>
                    <a:lnTo>
                      <a:pt x="1022" y="149"/>
                    </a:lnTo>
                    <a:lnTo>
                      <a:pt x="1042" y="126"/>
                    </a:lnTo>
                    <a:lnTo>
                      <a:pt x="1059" y="106"/>
                    </a:lnTo>
                    <a:cubicBezTo>
                      <a:pt x="1064" y="98"/>
                      <a:pt x="1070" y="90"/>
                      <a:pt x="1075" y="82"/>
                    </a:cubicBezTo>
                    <a:cubicBezTo>
                      <a:pt x="1080" y="74"/>
                      <a:pt x="1084" y="65"/>
                      <a:pt x="1089" y="57"/>
                    </a:cubicBezTo>
                    <a:cubicBezTo>
                      <a:pt x="1094" y="49"/>
                      <a:pt x="1101" y="42"/>
                      <a:pt x="1105" y="34"/>
                    </a:cubicBezTo>
                    <a:cubicBezTo>
                      <a:pt x="1110" y="26"/>
                      <a:pt x="1122" y="12"/>
                      <a:pt x="1127" y="0"/>
                    </a:cubicBezTo>
                    <a:cubicBezTo>
                      <a:pt x="1186" y="48"/>
                      <a:pt x="1401" y="294"/>
                      <a:pt x="1460" y="325"/>
                    </a:cubicBezTo>
                    <a:lnTo>
                      <a:pt x="1705" y="121"/>
                    </a:lnTo>
                    <a:cubicBezTo>
                      <a:pt x="1701" y="133"/>
                      <a:pt x="1696" y="146"/>
                      <a:pt x="1692" y="158"/>
                    </a:cubicBezTo>
                    <a:cubicBezTo>
                      <a:pt x="1688" y="167"/>
                      <a:pt x="1684" y="175"/>
                      <a:pt x="1680" y="184"/>
                    </a:cubicBezTo>
                    <a:cubicBezTo>
                      <a:pt x="1677" y="193"/>
                      <a:pt x="1673" y="201"/>
                      <a:pt x="1670" y="210"/>
                    </a:cubicBezTo>
                    <a:cubicBezTo>
                      <a:pt x="1666" y="219"/>
                      <a:pt x="1663" y="227"/>
                      <a:pt x="1659" y="236"/>
                    </a:cubicBezTo>
                    <a:cubicBezTo>
                      <a:pt x="1654" y="245"/>
                      <a:pt x="1650" y="253"/>
                      <a:pt x="1645" y="262"/>
                    </a:cubicBezTo>
                    <a:cubicBezTo>
                      <a:pt x="1641" y="271"/>
                      <a:pt x="1637" y="279"/>
                      <a:pt x="1633" y="288"/>
                    </a:cubicBezTo>
                    <a:cubicBezTo>
                      <a:pt x="1628" y="296"/>
                      <a:pt x="1624" y="304"/>
                      <a:pt x="1619" y="312"/>
                    </a:cubicBezTo>
                    <a:cubicBezTo>
                      <a:pt x="1615" y="321"/>
                      <a:pt x="1611" y="329"/>
                      <a:pt x="1607" y="338"/>
                    </a:cubicBezTo>
                    <a:cubicBezTo>
                      <a:pt x="1601" y="346"/>
                      <a:pt x="1596" y="355"/>
                      <a:pt x="1590" y="363"/>
                    </a:cubicBezTo>
                    <a:cubicBezTo>
                      <a:pt x="1585" y="370"/>
                      <a:pt x="1581" y="378"/>
                      <a:pt x="1576" y="385"/>
                    </a:cubicBezTo>
                    <a:cubicBezTo>
                      <a:pt x="1571" y="393"/>
                      <a:pt x="1566" y="402"/>
                      <a:pt x="1561" y="410"/>
                    </a:cubicBezTo>
                    <a:cubicBezTo>
                      <a:pt x="1556" y="417"/>
                      <a:pt x="1551" y="425"/>
                      <a:pt x="1546" y="432"/>
                    </a:cubicBezTo>
                    <a:cubicBezTo>
                      <a:pt x="1540" y="440"/>
                      <a:pt x="1535" y="447"/>
                      <a:pt x="1529" y="455"/>
                    </a:cubicBezTo>
                    <a:cubicBezTo>
                      <a:pt x="1518" y="470"/>
                      <a:pt x="1506" y="485"/>
                      <a:pt x="1495" y="500"/>
                    </a:cubicBezTo>
                    <a:cubicBezTo>
                      <a:pt x="1482" y="514"/>
                      <a:pt x="1469" y="529"/>
                      <a:pt x="1456" y="543"/>
                    </a:cubicBezTo>
                    <a:cubicBezTo>
                      <a:pt x="1443" y="556"/>
                      <a:pt x="1431" y="570"/>
                      <a:pt x="1418" y="583"/>
                    </a:cubicBezTo>
                    <a:cubicBezTo>
                      <a:pt x="1405" y="596"/>
                      <a:pt x="1392" y="608"/>
                      <a:pt x="1379" y="621"/>
                    </a:cubicBezTo>
                    <a:lnTo>
                      <a:pt x="1336" y="658"/>
                    </a:lnTo>
                    <a:cubicBezTo>
                      <a:pt x="1321" y="670"/>
                      <a:pt x="1306" y="681"/>
                      <a:pt x="1291" y="693"/>
                    </a:cubicBezTo>
                    <a:cubicBezTo>
                      <a:pt x="1283" y="699"/>
                      <a:pt x="1276" y="704"/>
                      <a:pt x="1268" y="710"/>
                    </a:cubicBezTo>
                    <a:cubicBezTo>
                      <a:pt x="1260" y="715"/>
                      <a:pt x="1252" y="721"/>
                      <a:pt x="1244" y="726"/>
                    </a:cubicBezTo>
                    <a:cubicBezTo>
                      <a:pt x="1237" y="732"/>
                      <a:pt x="1229" y="737"/>
                      <a:pt x="1222" y="743"/>
                    </a:cubicBezTo>
                    <a:cubicBezTo>
                      <a:pt x="1214" y="747"/>
                      <a:pt x="1205" y="752"/>
                      <a:pt x="1197" y="756"/>
                    </a:cubicBezTo>
                    <a:cubicBezTo>
                      <a:pt x="1189" y="761"/>
                      <a:pt x="1180" y="766"/>
                      <a:pt x="1172" y="771"/>
                    </a:cubicBezTo>
                    <a:cubicBezTo>
                      <a:pt x="1164" y="775"/>
                      <a:pt x="1156" y="780"/>
                      <a:pt x="1148" y="784"/>
                    </a:cubicBezTo>
                    <a:cubicBezTo>
                      <a:pt x="1139" y="789"/>
                      <a:pt x="1131" y="794"/>
                      <a:pt x="1122" y="799"/>
                    </a:cubicBezTo>
                    <a:cubicBezTo>
                      <a:pt x="1114" y="802"/>
                      <a:pt x="1106" y="806"/>
                      <a:pt x="1098" y="809"/>
                    </a:cubicBezTo>
                    <a:cubicBezTo>
                      <a:pt x="1089" y="814"/>
                      <a:pt x="1081" y="819"/>
                      <a:pt x="1072" y="824"/>
                    </a:cubicBezTo>
                    <a:cubicBezTo>
                      <a:pt x="1063" y="827"/>
                      <a:pt x="1055" y="831"/>
                      <a:pt x="1046" y="834"/>
                    </a:cubicBezTo>
                    <a:cubicBezTo>
                      <a:pt x="1037" y="838"/>
                      <a:pt x="1029" y="841"/>
                      <a:pt x="1020" y="845"/>
                    </a:cubicBezTo>
                    <a:cubicBezTo>
                      <a:pt x="1010" y="849"/>
                      <a:pt x="1001" y="852"/>
                      <a:pt x="991" y="856"/>
                    </a:cubicBezTo>
                    <a:cubicBezTo>
                      <a:pt x="982" y="859"/>
                      <a:pt x="974" y="861"/>
                      <a:pt x="965" y="864"/>
                    </a:cubicBezTo>
                    <a:cubicBezTo>
                      <a:pt x="955" y="867"/>
                      <a:pt x="946" y="870"/>
                      <a:pt x="936" y="873"/>
                    </a:cubicBezTo>
                    <a:lnTo>
                      <a:pt x="909" y="882"/>
                    </a:lnTo>
                    <a:cubicBezTo>
                      <a:pt x="900" y="885"/>
                      <a:pt x="890" y="889"/>
                      <a:pt x="881" y="892"/>
                    </a:cubicBezTo>
                    <a:cubicBezTo>
                      <a:pt x="872" y="894"/>
                      <a:pt x="862" y="895"/>
                      <a:pt x="853" y="897"/>
                    </a:cubicBezTo>
                    <a:lnTo>
                      <a:pt x="824" y="903"/>
                    </a:lnTo>
                    <a:cubicBezTo>
                      <a:pt x="814" y="904"/>
                      <a:pt x="805" y="906"/>
                      <a:pt x="795" y="907"/>
                    </a:cubicBezTo>
                    <a:cubicBezTo>
                      <a:pt x="786" y="909"/>
                      <a:pt x="776" y="910"/>
                      <a:pt x="767" y="912"/>
                    </a:cubicBezTo>
                    <a:lnTo>
                      <a:pt x="737" y="918"/>
                    </a:lnTo>
                    <a:cubicBezTo>
                      <a:pt x="727" y="919"/>
                      <a:pt x="718" y="921"/>
                      <a:pt x="708" y="922"/>
                    </a:cubicBezTo>
                    <a:cubicBezTo>
                      <a:pt x="698" y="923"/>
                      <a:pt x="689" y="923"/>
                      <a:pt x="679" y="924"/>
                    </a:cubicBezTo>
                    <a:cubicBezTo>
                      <a:pt x="669" y="924"/>
                      <a:pt x="659" y="925"/>
                      <a:pt x="649" y="925"/>
                    </a:cubicBezTo>
                    <a:lnTo>
                      <a:pt x="618" y="925"/>
                    </a:lnTo>
                    <a:lnTo>
                      <a:pt x="589" y="928"/>
                    </a:lnTo>
                    <a:lnTo>
                      <a:pt x="588" y="928"/>
                    </a:lnTo>
                    <a:lnTo>
                      <a:pt x="588" y="1219"/>
                    </a:lnTo>
                    <a:lnTo>
                      <a:pt x="0" y="634"/>
                    </a:lnTo>
                    <a:lnTo>
                      <a:pt x="588" y="47"/>
                    </a:lnTo>
                    <a:lnTo>
                      <a:pt x="588" y="34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7DC8"/>
                  </a:gs>
                  <a:gs pos="100000">
                    <a:srgbClr val="79F2FF"/>
                  </a:gs>
                </a:gsLst>
                <a:lin ang="0" scaled="1"/>
                <a:tileRect/>
              </a:gra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latinLnBrk="1"/>
                <a:endParaRPr lang="ko-KR" altLang="en-US" sz="1246">
                  <a:solidFill>
                    <a:prstClr val="white"/>
                  </a:solidFill>
                  <a:latin typeface="산돌고딕 M" panose="02030504000101010101" pitchFamily="18" charset="-127"/>
                  <a:ea typeface="산돌고딕 M" panose="02030504000101010101" pitchFamily="18" charset="-127"/>
                </a:endParaRPr>
              </a:p>
            </p:txBody>
          </p:sp>
        </p:grpSp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6807753" y="3879632"/>
              <a:ext cx="1872739" cy="36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3305" tIns="31652" rIns="63305" bIns="31652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246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ea typeface="산돌고딕 M" panose="02030504000101010101" pitchFamily="18" charset="-127"/>
                  <a:cs typeface="Arial" pitchFamily="34" charset="0"/>
                </a:rPr>
                <a:t>SNS</a:t>
              </a:r>
              <a:endParaRPr kumimoji="1" lang="ko-KR" altLang="ko-KR" sz="1246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ea typeface="산돌고딕 M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8" name="Text Box 19"/>
            <p:cNvSpPr txBox="1">
              <a:spLocks noChangeArrowheads="1"/>
            </p:cNvSpPr>
            <p:nvPr/>
          </p:nvSpPr>
          <p:spPr bwMode="auto">
            <a:xfrm>
              <a:off x="5601072" y="5282624"/>
              <a:ext cx="2442567" cy="36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3305" tIns="31652" rIns="63305" bIns="31652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46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ea typeface="산돌고딕 M" panose="02030504000101010101" pitchFamily="18" charset="-127"/>
                  <a:cs typeface="Arial" pitchFamily="34" charset="0"/>
                </a:rPr>
                <a:t>Big Data</a:t>
              </a:r>
              <a:endParaRPr kumimoji="1" lang="ko-KR" altLang="ko-KR" sz="1246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ea typeface="산돌고딕 M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5673080" y="3140968"/>
              <a:ext cx="1872739" cy="36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3305" tIns="31652" rIns="63305" bIns="31652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46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ea typeface="산돌고딕 M" panose="02030504000101010101" pitchFamily="18" charset="-127"/>
                  <a:cs typeface="Arial" pitchFamily="34" charset="0"/>
                </a:rPr>
                <a:t>Mobile</a:t>
              </a:r>
              <a:endParaRPr kumimoji="1" lang="ko-KR" altLang="ko-KR" sz="1246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ea typeface="산돌고딕 M" panose="02030504000101010101" pitchFamily="18" charset="-127"/>
                <a:cs typeface="Arial" pitchFamily="34" charset="0"/>
              </a:endParaRPr>
            </a:p>
          </p:txBody>
        </p:sp>
        <p:sp>
          <p:nvSpPr>
            <p:cNvPr id="10" name="Text Box 19"/>
            <p:cNvSpPr txBox="1">
              <a:spLocks noChangeArrowheads="1"/>
            </p:cNvSpPr>
            <p:nvPr/>
          </p:nvSpPr>
          <p:spPr bwMode="auto">
            <a:xfrm>
              <a:off x="4376404" y="4634552"/>
              <a:ext cx="1872739" cy="36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3305" tIns="31652" rIns="63305" bIns="31652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r" rtl="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46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itchFamily="34" charset="0"/>
                  <a:ea typeface="산돌고딕 M" panose="02030504000101010101" pitchFamily="18" charset="-127"/>
                  <a:cs typeface="Arial" pitchFamily="34" charset="0"/>
                </a:rPr>
                <a:t>Cloud</a:t>
              </a:r>
              <a:endParaRPr kumimoji="1" lang="ko-KR" altLang="ko-KR" sz="1246" b="1" dirty="0">
                <a:solidFill>
                  <a:prstClr val="black">
                    <a:lumMod val="85000"/>
                    <a:lumOff val="15000"/>
                  </a:prstClr>
                </a:solidFill>
                <a:latin typeface="Arial" pitchFamily="34" charset="0"/>
                <a:ea typeface="산돌고딕 M" panose="02030504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206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8640" y="777089"/>
            <a:ext cx="6480720" cy="3639174"/>
          </a:xfrm>
        </p:spPr>
        <p:txBody>
          <a:bodyPr>
            <a:normAutofit/>
          </a:bodyPr>
          <a:lstStyle/>
          <a:p>
            <a:r>
              <a:rPr lang="ko-KR" altLang="en-US" sz="1246" dirty="0"/>
              <a:t>다수의 참여자</a:t>
            </a:r>
            <a:endParaRPr lang="en-US" altLang="ko-KR" sz="1246" dirty="0"/>
          </a:p>
          <a:p>
            <a:pPr lvl="1"/>
            <a:r>
              <a:rPr lang="ko-KR" altLang="en-US" sz="1108" dirty="0"/>
              <a:t>소수의 개발자들에 의해 비밀스럽게 관리되는 상용 소프트웨어보다 다수의 개발자</a:t>
            </a:r>
            <a:r>
              <a:rPr lang="en-US" altLang="ko-KR" sz="1108" dirty="0"/>
              <a:t>/</a:t>
            </a:r>
            <a:r>
              <a:rPr lang="ko-KR" altLang="en-US" sz="1108" dirty="0"/>
              <a:t>사용자가 참여하는 </a:t>
            </a:r>
            <a:r>
              <a:rPr lang="ko-KR" altLang="en-US" sz="1108" dirty="0" err="1"/>
              <a:t>오픈소스가</a:t>
            </a:r>
            <a:r>
              <a:rPr lang="ko-KR" altLang="en-US" sz="1108" dirty="0"/>
              <a:t> 기술 발전 속도가 월등히 빠름</a:t>
            </a:r>
            <a:endParaRPr lang="en-US" altLang="ko-KR" sz="1108" dirty="0"/>
          </a:p>
          <a:p>
            <a:pPr lvl="1"/>
            <a:r>
              <a:rPr lang="en-US" altLang="ko-KR" sz="1108" dirty="0"/>
              <a:t>(</a:t>
            </a:r>
            <a:r>
              <a:rPr lang="ko-KR" altLang="en-US" sz="1108" dirty="0"/>
              <a:t>예</a:t>
            </a:r>
            <a:r>
              <a:rPr lang="en-US" altLang="ko-KR" sz="1108" dirty="0"/>
              <a:t>) </a:t>
            </a:r>
            <a:r>
              <a:rPr lang="ko-KR" altLang="en-US" sz="1108" dirty="0"/>
              <a:t>하드웨어 벤더들이 독점적으로 개발하던 운영체제가 </a:t>
            </a:r>
            <a:r>
              <a:rPr lang="en-US" altLang="ko-KR" sz="1108" dirty="0"/>
              <a:t>Linux </a:t>
            </a:r>
            <a:r>
              <a:rPr lang="ko-KR" altLang="en-US" sz="1108" dirty="0"/>
              <a:t>기반으로 변경</a:t>
            </a:r>
            <a:endParaRPr lang="en-US" altLang="ko-KR" sz="1108" dirty="0"/>
          </a:p>
          <a:p>
            <a:pPr lvl="1"/>
            <a:endParaRPr lang="en-US" altLang="ko-KR" sz="1108" dirty="0"/>
          </a:p>
          <a:p>
            <a:endParaRPr lang="en-US" altLang="ko-KR" sz="1246" dirty="0"/>
          </a:p>
          <a:p>
            <a:r>
              <a:rPr lang="ko-KR" altLang="en-US" sz="1246" dirty="0"/>
              <a:t>중립적인 플랫폼</a:t>
            </a:r>
            <a:endParaRPr lang="en-US" altLang="ko-KR" sz="1246" dirty="0"/>
          </a:p>
          <a:p>
            <a:pPr lvl="1"/>
            <a:r>
              <a:rPr lang="ko-KR" altLang="en-US" sz="1108" dirty="0"/>
              <a:t>시장 영향력이 큰 플랫폼이 특정 벤더에 종속적이 되는 것을 방지</a:t>
            </a:r>
            <a:endParaRPr lang="en-US" altLang="ko-KR" sz="1108" dirty="0"/>
          </a:p>
          <a:p>
            <a:pPr lvl="1"/>
            <a:r>
              <a:rPr lang="en-US" altLang="ko-KR" sz="1108" dirty="0"/>
              <a:t>(</a:t>
            </a:r>
            <a:r>
              <a:rPr lang="ko-KR" altLang="en-US" sz="1108" dirty="0"/>
              <a:t>예</a:t>
            </a:r>
            <a:r>
              <a:rPr lang="en-US" altLang="ko-KR" sz="1108" dirty="0"/>
              <a:t>) </a:t>
            </a:r>
            <a:r>
              <a:rPr lang="en-US" altLang="ko-KR" sz="1108" dirty="0" err="1"/>
              <a:t>Allseen</a:t>
            </a:r>
            <a:r>
              <a:rPr lang="en-US" altLang="ko-KR" sz="1108" dirty="0"/>
              <a:t>, XENIVI, </a:t>
            </a:r>
            <a:r>
              <a:rPr lang="en-US" altLang="ko-KR" sz="1108" dirty="0" err="1"/>
              <a:t>Polarsys</a:t>
            </a:r>
            <a:endParaRPr lang="en-US" altLang="ko-KR" sz="1108" dirty="0"/>
          </a:p>
          <a:p>
            <a:pPr lvl="1"/>
            <a:r>
              <a:rPr lang="en-US" altLang="ko-KR" sz="1108" dirty="0"/>
              <a:t>(</a:t>
            </a:r>
            <a:r>
              <a:rPr lang="ko-KR" altLang="en-US" sz="1108" dirty="0"/>
              <a:t>예</a:t>
            </a:r>
            <a:r>
              <a:rPr lang="en-US" altLang="ko-KR" sz="1108" dirty="0"/>
              <a:t>) PC </a:t>
            </a:r>
            <a:r>
              <a:rPr lang="ko-KR" altLang="en-US" sz="1108" dirty="0"/>
              <a:t>운영체제를 독점한 특정 기업에 의해 응용 소프트웨어 시장도 독과점 발생</a:t>
            </a:r>
            <a:endParaRPr lang="en-US" altLang="ko-KR" sz="1108" dirty="0"/>
          </a:p>
          <a:p>
            <a:pPr lvl="1"/>
            <a:endParaRPr lang="en-US" altLang="ko-KR" sz="1108" dirty="0"/>
          </a:p>
          <a:p>
            <a:pPr lvl="1"/>
            <a:endParaRPr lang="en-US" altLang="ko-KR" sz="1108" dirty="0"/>
          </a:p>
          <a:p>
            <a:r>
              <a:rPr lang="ko-KR" altLang="en-US" sz="1246" dirty="0"/>
              <a:t>최신 기술의 발전</a:t>
            </a:r>
            <a:endParaRPr lang="en-US" altLang="ko-KR" sz="1246" dirty="0"/>
          </a:p>
          <a:p>
            <a:pPr lvl="1"/>
            <a:r>
              <a:rPr lang="ko-KR" altLang="en-US" sz="1108" dirty="0"/>
              <a:t>클라우드</a:t>
            </a:r>
            <a:r>
              <a:rPr lang="en-US" altLang="ko-KR" sz="1108" dirty="0"/>
              <a:t>, </a:t>
            </a:r>
            <a:r>
              <a:rPr lang="ko-KR" altLang="en-US" sz="1108" dirty="0" err="1"/>
              <a:t>빅데이터</a:t>
            </a:r>
            <a:r>
              <a:rPr lang="en-US" altLang="ko-KR" sz="1108" dirty="0"/>
              <a:t>, </a:t>
            </a:r>
            <a:r>
              <a:rPr lang="ko-KR" altLang="en-US" sz="1108" dirty="0"/>
              <a:t>사물인터넷 등처럼 발전 속도가 빠른 최신 기술에 대한 구현이 용이 </a:t>
            </a:r>
            <a:r>
              <a:rPr lang="en-US" altLang="ko-KR" sz="1108" dirty="0"/>
              <a:t>- </a:t>
            </a:r>
            <a:r>
              <a:rPr lang="ko-KR" altLang="en-US" sz="1108" dirty="0"/>
              <a:t>정보나 소스에 대한 공유가 자유로움</a:t>
            </a:r>
            <a:endParaRPr lang="en-US" altLang="ko-KR" sz="1108" dirty="0"/>
          </a:p>
          <a:p>
            <a:pPr lvl="1"/>
            <a:r>
              <a:rPr lang="ko-KR" altLang="en-US" sz="1108" dirty="0"/>
              <a:t>표준이 같이 발전하는 경우 그것의 구현체로서 오픈소스가 최적의 역할</a:t>
            </a:r>
            <a:endParaRPr lang="en-US" altLang="ko-KR" sz="1108" dirty="0"/>
          </a:p>
          <a:p>
            <a:pPr lvl="1"/>
            <a:r>
              <a:rPr lang="en-US" altLang="ko-KR" sz="1108" dirty="0"/>
              <a:t>(</a:t>
            </a:r>
            <a:r>
              <a:rPr lang="ko-KR" altLang="en-US" sz="1108" dirty="0"/>
              <a:t>예</a:t>
            </a:r>
            <a:r>
              <a:rPr lang="en-US" altLang="ko-KR" sz="1108" dirty="0"/>
              <a:t>) </a:t>
            </a:r>
            <a:r>
              <a:rPr lang="en-US" altLang="ko-KR" sz="1108" dirty="0" err="1"/>
              <a:t>Openstack</a:t>
            </a:r>
            <a:r>
              <a:rPr lang="en-US" altLang="ko-KR" sz="1108" dirty="0"/>
              <a:t>, </a:t>
            </a:r>
            <a:r>
              <a:rPr lang="en-US" altLang="ko-KR" sz="1108" dirty="0" err="1"/>
              <a:t>Hadoop</a:t>
            </a:r>
            <a:endParaRPr lang="en-US" altLang="ko-KR" sz="1108" dirty="0"/>
          </a:p>
          <a:p>
            <a:pPr lvl="1"/>
            <a:endParaRPr lang="en-US" altLang="ko-KR" sz="1108" dirty="0"/>
          </a:p>
          <a:p>
            <a:pPr lvl="1"/>
            <a:endParaRPr lang="en-US" altLang="ko-KR" sz="1108" dirty="0"/>
          </a:p>
          <a:p>
            <a:endParaRPr lang="ko-KR" altLang="en-US" sz="1246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오픈소스인가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967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기업과 오픈소스</a:t>
            </a:r>
          </a:p>
        </p:txBody>
      </p:sp>
    </p:spTree>
    <p:extLst>
      <p:ext uri="{BB962C8B-B14F-4D97-AF65-F5344CB8AC3E}">
        <p14:creationId xmlns:p14="http://schemas.microsoft.com/office/powerpoint/2010/main" val="340648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38214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오픈소스 기업과 다른 </a:t>
            </a:r>
            <a:r>
              <a:rPr lang="en-US" altLang="ko-KR" dirty="0"/>
              <a:t>IT </a:t>
            </a:r>
            <a:r>
              <a:rPr lang="ko-KR" altLang="en-US" dirty="0"/>
              <a:t>벤더의 주가 비교</a:t>
            </a:r>
          </a:p>
        </p:txBody>
      </p:sp>
      <p:pic>
        <p:nvPicPr>
          <p:cNvPr id="197634" name="Picture 2" descr="C:\Temp\Im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047" y="1004249"/>
            <a:ext cx="6123104" cy="3461865"/>
          </a:xfrm>
          <a:prstGeom prst="rect">
            <a:avLst/>
          </a:prstGeom>
          <a:noFill/>
        </p:spPr>
      </p:pic>
      <p:sp>
        <p:nvSpPr>
          <p:cNvPr id="6" name="타원 5"/>
          <p:cNvSpPr/>
          <p:nvPr/>
        </p:nvSpPr>
        <p:spPr bwMode="auto">
          <a:xfrm>
            <a:off x="5173809" y="1823975"/>
            <a:ext cx="1096737" cy="947182"/>
          </a:xfrm>
          <a:prstGeom prst="ellipse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latinLnBrk="0">
              <a:lnSpc>
                <a:spcPts val="969"/>
              </a:lnSpc>
              <a:spcAft>
                <a:spcPct val="30000"/>
              </a:spcAft>
            </a:pPr>
            <a:endParaRPr lang="ko-KR" altLang="en-US" sz="831" kern="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0335" y="1786778"/>
            <a:ext cx="2392881" cy="279885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68288" indent="-268288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kumimoji="0" sz="1600" b="0" kern="0">
                <a:solidFill>
                  <a:srgbClr val="000000"/>
                </a:solidFill>
                <a:latin typeface="산돌고딕 M" pitchFamily="18" charset="-127"/>
                <a:ea typeface="산돌고딕 M" pitchFamily="18" charset="-127"/>
              </a:defRPr>
            </a:lvl1pPr>
          </a:lstStyle>
          <a:p>
            <a:pPr algn="ctr">
              <a:lnSpc>
                <a:spcPct val="110000"/>
              </a:lnSpc>
              <a:spcBef>
                <a:spcPct val="20000"/>
              </a:spcBef>
              <a:buNone/>
            </a:pPr>
            <a:r>
              <a:rPr lang="en-US" altLang="ko-KR" sz="1108" dirty="0" err="1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RedHat</a:t>
            </a:r>
            <a:r>
              <a:rPr lang="en-US" altLang="ko-KR" sz="1108" dirty="0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1108" dirty="0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급 성장</a:t>
            </a:r>
            <a:r>
              <a:rPr lang="en-US" altLang="ko-KR" sz="1108" dirty="0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. </a:t>
            </a:r>
            <a:r>
              <a:rPr lang="ko-KR" altLang="en-US" sz="1108" dirty="0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경쟁 </a:t>
            </a:r>
            <a:r>
              <a:rPr lang="en-US" altLang="ko-KR" sz="1108" dirty="0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IT </a:t>
            </a:r>
            <a:r>
              <a:rPr lang="ko-KR" altLang="en-US" sz="1108" dirty="0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벤더 추월</a:t>
            </a:r>
            <a:endParaRPr lang="en-US" altLang="ko-KR" sz="1108" dirty="0">
              <a:solidFill>
                <a:srgbClr val="FF0000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3153" y="3018244"/>
            <a:ext cx="747775" cy="279885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68288" indent="-268288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kumimoji="0" sz="1600" b="0" kern="0">
                <a:solidFill>
                  <a:srgbClr val="000000"/>
                </a:solidFill>
                <a:latin typeface="산돌고딕 M" pitchFamily="18" charset="-127"/>
                <a:ea typeface="산돌고딕 M" pitchFamily="18" charset="-127"/>
              </a:defRPr>
            </a:lvl1pPr>
          </a:lstStyle>
          <a:p>
            <a:pPr algn="ctr">
              <a:lnSpc>
                <a:spcPct val="110000"/>
              </a:lnSpc>
              <a:spcBef>
                <a:spcPct val="20000"/>
              </a:spcBef>
              <a:buNone/>
            </a:pPr>
            <a:r>
              <a:rPr lang="en-US" altLang="ko-KR" sz="1108" dirty="0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IBM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78259" y="3516761"/>
            <a:ext cx="747775" cy="467436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68288" indent="-268288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00000"/>
              <a:buFontTx/>
              <a:buBlip>
                <a:blip r:embed="rId3"/>
              </a:buBlip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kumimoji="0" sz="1600" b="0" kern="0">
                <a:solidFill>
                  <a:srgbClr val="000000"/>
                </a:solidFill>
                <a:latin typeface="산돌고딕 M" pitchFamily="18" charset="-127"/>
                <a:ea typeface="산돌고딕 M" pitchFamily="18" charset="-127"/>
              </a:defRPr>
            </a:lvl1pPr>
          </a:lstStyle>
          <a:p>
            <a:pPr algn="ctr">
              <a:lnSpc>
                <a:spcPct val="110000"/>
              </a:lnSpc>
              <a:spcBef>
                <a:spcPct val="20000"/>
              </a:spcBef>
              <a:buNone/>
            </a:pPr>
            <a:r>
              <a:rPr lang="en-US" altLang="ko-KR" sz="1108" dirty="0">
                <a:solidFill>
                  <a:srgbClr val="FF00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679469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88640" y="2372343"/>
            <a:ext cx="6480720" cy="2243326"/>
          </a:xfrm>
        </p:spPr>
        <p:txBody>
          <a:bodyPr>
            <a:normAutofit/>
          </a:bodyPr>
          <a:lstStyle/>
          <a:p>
            <a:r>
              <a:rPr lang="en-US" altLang="ko-KR" sz="1246" dirty="0"/>
              <a:t>OSI(Open Source Initiative)</a:t>
            </a:r>
            <a:r>
              <a:rPr lang="ko-KR" altLang="en-US" sz="1246" dirty="0"/>
              <a:t>에서 제시하는 오픈소스가 비즈니스에 주는 이익</a:t>
            </a:r>
            <a:endParaRPr lang="en-US" altLang="ko-KR" sz="1246" dirty="0"/>
          </a:p>
          <a:p>
            <a:pPr lvl="1"/>
            <a:r>
              <a:rPr lang="ko-KR" altLang="en-US" sz="1108" dirty="0"/>
              <a:t>경쟁 업체 대비 빠른 비즈니스 서비스 구현과 높은 품질을 통한 차별성</a:t>
            </a:r>
            <a:endParaRPr lang="en-US" altLang="ko-KR" sz="1108" dirty="0"/>
          </a:p>
          <a:p>
            <a:pPr lvl="1"/>
            <a:r>
              <a:rPr lang="ko-KR" altLang="en-US" sz="1108" dirty="0"/>
              <a:t>개방형 표준 기반의 실제 동작하는 소프트웨어 확보</a:t>
            </a:r>
          </a:p>
          <a:p>
            <a:pPr lvl="1"/>
            <a:r>
              <a:rPr lang="ko-KR" altLang="en-US" sz="1108" dirty="0"/>
              <a:t>훨씬 빠른 버그 </a:t>
            </a:r>
            <a:r>
              <a:rPr lang="ko-KR" altLang="en-US" sz="1108" dirty="0" err="1"/>
              <a:t>픽스</a:t>
            </a:r>
            <a:r>
              <a:rPr lang="en-US" altLang="ko-KR" sz="1108" dirty="0"/>
              <a:t>(bug fix)</a:t>
            </a:r>
            <a:r>
              <a:rPr lang="ko-KR" altLang="en-US" sz="1108" dirty="0"/>
              <a:t>와 기능 추가</a:t>
            </a:r>
            <a:r>
              <a:rPr lang="en-US" altLang="ko-KR" sz="1108" dirty="0"/>
              <a:t>,</a:t>
            </a:r>
            <a:r>
              <a:rPr lang="ko-KR" altLang="en-US" sz="1108" dirty="0"/>
              <a:t> 그리고 높은 품질과 안정성</a:t>
            </a:r>
          </a:p>
          <a:p>
            <a:pPr lvl="1"/>
            <a:r>
              <a:rPr lang="ko-KR" altLang="en-US" sz="1108" dirty="0"/>
              <a:t>낮은 </a:t>
            </a:r>
            <a:r>
              <a:rPr lang="en-US" altLang="ko-KR" sz="1108" dirty="0"/>
              <a:t>TCO(</a:t>
            </a:r>
            <a:r>
              <a:rPr lang="ko-KR" altLang="en-US" sz="1108" dirty="0"/>
              <a:t>저 비용</a:t>
            </a:r>
            <a:r>
              <a:rPr lang="en-US" altLang="ko-KR" sz="1108" dirty="0"/>
              <a:t>)</a:t>
            </a:r>
          </a:p>
          <a:p>
            <a:pPr lvl="1"/>
            <a:r>
              <a:rPr lang="ko-KR" altLang="en-US" sz="1108" dirty="0"/>
              <a:t>원하는 제품과 기술에 대한 협력의 장</a:t>
            </a:r>
            <a:r>
              <a:rPr lang="en-US" altLang="ko-KR" sz="1108" dirty="0"/>
              <a:t>(</a:t>
            </a:r>
            <a:r>
              <a:rPr lang="ko-KR" altLang="en-US" sz="1108" dirty="0"/>
              <a:t>생태계</a:t>
            </a:r>
            <a:r>
              <a:rPr lang="en-US" altLang="ko-KR" sz="1108" dirty="0"/>
              <a:t>) </a:t>
            </a:r>
            <a:r>
              <a:rPr lang="ko-KR" altLang="en-US" sz="1108" dirty="0"/>
              <a:t>확보</a:t>
            </a:r>
            <a:endParaRPr lang="en-US" altLang="ko-KR" sz="1108" dirty="0"/>
          </a:p>
          <a:p>
            <a:pPr lvl="1"/>
            <a:r>
              <a:rPr lang="ko-KR" altLang="en-US" sz="1108" dirty="0"/>
              <a:t>높은 보안</a:t>
            </a:r>
            <a:r>
              <a:rPr lang="en-US" altLang="ko-KR" sz="1108" dirty="0"/>
              <a:t>(</a:t>
            </a:r>
            <a:r>
              <a:rPr lang="ko-KR" altLang="en-US" sz="1108" dirty="0"/>
              <a:t>공개된 소스를 통해 보안 문제 빠르게 해결</a:t>
            </a:r>
            <a:r>
              <a:rPr lang="en-US" altLang="ko-KR" sz="1108" dirty="0"/>
              <a:t>)</a:t>
            </a:r>
            <a:endParaRPr lang="ko-KR" altLang="en-US" sz="1108" dirty="0"/>
          </a:p>
          <a:p>
            <a:pPr lvl="1"/>
            <a:r>
              <a:rPr lang="ko-KR" altLang="en-US" sz="1108" dirty="0"/>
              <a:t>중복 투자를 방지하고 표준화된 도입</a:t>
            </a:r>
            <a:r>
              <a:rPr lang="en-US" altLang="ko-KR" sz="1108" dirty="0"/>
              <a:t>, </a:t>
            </a:r>
            <a:r>
              <a:rPr lang="ko-KR" altLang="en-US" sz="1108" dirty="0"/>
              <a:t>운영 절차를 통해 효율성 향상</a:t>
            </a:r>
            <a:endParaRPr lang="en-US" altLang="ko-KR" sz="1108" dirty="0"/>
          </a:p>
          <a:p>
            <a:pPr lvl="1"/>
            <a:r>
              <a:rPr lang="ko-KR" altLang="en-US" sz="1108" dirty="0"/>
              <a:t>기존 직원들에게 동기부여 및 신규 직원 충원 용이성</a:t>
            </a:r>
            <a:endParaRPr lang="en-US" altLang="ko-KR" sz="1108" dirty="0"/>
          </a:p>
          <a:p>
            <a:pPr lvl="1"/>
            <a:r>
              <a:rPr lang="ko-KR" altLang="en-US" sz="1108" dirty="0"/>
              <a:t>인프라를 </a:t>
            </a:r>
            <a:r>
              <a:rPr lang="en-US" altLang="ko-KR" sz="1108" dirty="0"/>
              <a:t>Commodity</a:t>
            </a:r>
            <a:r>
              <a:rPr lang="ko-KR" altLang="en-US" sz="1108" dirty="0"/>
              <a:t>화 하고 이에 대한 지원 연속성 확보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오픈소스가 기업들에게 주는 이익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94082" y="876792"/>
            <a:ext cx="5270280" cy="1010335"/>
          </a:xfrm>
          <a:prstGeom prst="rect">
            <a:avLst/>
          </a:prstGeom>
          <a:noFill/>
        </p:spPr>
        <p:txBody>
          <a:bodyPr wrap="none" lIns="63305" tIns="31652" rIns="63305" bIns="3165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기업들이 오픈소스를 통해 해결하고자 하는 당면 과제</a:t>
            </a:r>
            <a:endParaRPr lang="en-US" altLang="ko-KR" sz="1662" b="1" kern="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  비용 절감 </a:t>
            </a: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68%, IT 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인프라 환경 개선 </a:t>
            </a: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62%</a:t>
            </a:r>
          </a:p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51% 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기업이 신규 인력 채용에 오픈소스 사용이 도움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0909" y="1886774"/>
            <a:ext cx="2090637" cy="197811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2014 Future of Open Source Survey Results </a:t>
            </a:r>
            <a:endParaRPr lang="ko-KR" altLang="en-US" sz="623" kern="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0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503245"/>
          </a:xfrm>
        </p:spPr>
        <p:txBody>
          <a:bodyPr/>
          <a:lstStyle/>
          <a:p>
            <a:r>
              <a:rPr lang="ko-KR" altLang="en-US" dirty="0"/>
              <a:t>상용 소프트웨어와 오픈소스의 비교</a:t>
            </a:r>
          </a:p>
        </p:txBody>
      </p:sp>
      <p:pic>
        <p:nvPicPr>
          <p:cNvPr id="4" name="Picture 2" descr="C:\Temp\Image.png"/>
          <p:cNvPicPr>
            <a:picLocks noChangeAspect="1" noChangeArrowheads="1"/>
          </p:cNvPicPr>
          <p:nvPr/>
        </p:nvPicPr>
        <p:blipFill>
          <a:blip r:embed="rId2" cstate="print"/>
          <a:srcRect t="12162"/>
          <a:stretch>
            <a:fillRect/>
          </a:stretch>
        </p:blipFill>
        <p:spPr bwMode="auto">
          <a:xfrm>
            <a:off x="238492" y="777089"/>
            <a:ext cx="6394609" cy="3838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35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오픈소스는 비즈니스 모델인가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No. </a:t>
            </a:r>
            <a:r>
              <a:rPr lang="ko-KR" altLang="en-US" dirty="0"/>
              <a:t>자체적으로 시장을 형성할 수 없는 비즈니스 전략</a:t>
            </a:r>
            <a:endParaRPr lang="en-US" altLang="ko-KR" dirty="0"/>
          </a:p>
          <a:p>
            <a:pPr lvl="1"/>
            <a:r>
              <a:rPr lang="ko-KR" altLang="en-US" dirty="0"/>
              <a:t>라이선스 전략에 기반한 소프트웨어 개발 및 배포 모델</a:t>
            </a:r>
            <a:endParaRPr lang="en-US" altLang="ko-KR" dirty="0"/>
          </a:p>
          <a:p>
            <a:pPr lvl="1"/>
            <a:r>
              <a:rPr lang="ko-KR" altLang="en-US" dirty="0"/>
              <a:t>수익 모델을 만들거나 상용화에 어려움</a:t>
            </a:r>
            <a:endParaRPr lang="en-US" altLang="ko-KR" dirty="0"/>
          </a:p>
          <a:p>
            <a:pPr lvl="1"/>
            <a:r>
              <a:rPr lang="ko-KR" altLang="en-US" dirty="0"/>
              <a:t>간접적 가치 생산 사례</a:t>
            </a:r>
            <a:r>
              <a:rPr lang="en-US" altLang="ko-KR" dirty="0"/>
              <a:t>: </a:t>
            </a:r>
            <a:r>
              <a:rPr lang="ko-KR" altLang="en-US" dirty="0"/>
              <a:t>킨들 무료 배포 후</a:t>
            </a:r>
            <a:r>
              <a:rPr lang="en-US" altLang="ko-KR" dirty="0"/>
              <a:t> </a:t>
            </a:r>
            <a:r>
              <a:rPr lang="ko-KR" altLang="en-US" dirty="0"/>
              <a:t>책을 판매하는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구글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페이스북</a:t>
            </a:r>
            <a:r>
              <a:rPr lang="en-US" altLang="ko-KR" dirty="0"/>
              <a:t>)</a:t>
            </a:r>
            <a:r>
              <a:rPr lang="ko-KR" altLang="en-US" dirty="0"/>
              <a:t>의 오픈소스 기반 서비스 모델</a:t>
            </a:r>
            <a:endParaRPr lang="en-US" altLang="ko-KR" dirty="0"/>
          </a:p>
          <a:p>
            <a:pPr lvl="1"/>
            <a:r>
              <a:rPr lang="ko-KR" altLang="en-US" dirty="0"/>
              <a:t>오픈소스를 활용하여 회사의 가치 향상</a:t>
            </a:r>
            <a:endParaRPr lang="en-US" altLang="ko-KR" dirty="0"/>
          </a:p>
          <a:p>
            <a:pPr lvl="1"/>
            <a:r>
              <a:rPr lang="ko-KR" altLang="en-US" dirty="0"/>
              <a:t>우수한 조직은 자신들의 데이터로부터 어떻게 가치를 뽑아내는지 알고 있다</a:t>
            </a:r>
            <a:endParaRPr lang="en-US" altLang="ko-KR" dirty="0"/>
          </a:p>
          <a:p>
            <a:pPr lvl="1"/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어떻게 데이터를 뽑아낼 수 있는가</a:t>
            </a:r>
            <a:r>
              <a:rPr lang="en-US" altLang="ko-KR" dirty="0"/>
              <a:t>? </a:t>
            </a:r>
            <a:r>
              <a:rPr lang="ko-KR" altLang="en-US" dirty="0"/>
              <a:t>소프트웨어</a:t>
            </a:r>
            <a:r>
              <a:rPr lang="en-US" altLang="ko-KR" dirty="0"/>
              <a:t>!!!</a:t>
            </a:r>
          </a:p>
          <a:p>
            <a:pPr lvl="1"/>
            <a:r>
              <a:rPr lang="ko-KR" altLang="en-US" dirty="0"/>
              <a:t>소프트웨어는 누가 만드는가</a:t>
            </a:r>
            <a:r>
              <a:rPr lang="en-US" altLang="ko-KR" dirty="0"/>
              <a:t>? </a:t>
            </a:r>
            <a:r>
              <a:rPr lang="ko-KR" altLang="en-US" dirty="0"/>
              <a:t>프로그래머들 </a:t>
            </a:r>
            <a:r>
              <a:rPr lang="en-US" altLang="ko-KR" dirty="0"/>
              <a:t>!!!</a:t>
            </a:r>
          </a:p>
          <a:p>
            <a:pPr lvl="1"/>
            <a:r>
              <a:rPr lang="ko-KR" altLang="en-US" dirty="0"/>
              <a:t>프로그래머들이 가장 효과적으로 일할 수 있는 툴이 무엇인가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그것이 오픈소스</a:t>
            </a:r>
            <a:r>
              <a:rPr lang="en-US" altLang="ko-KR" dirty="0"/>
              <a:t>(</a:t>
            </a:r>
            <a:r>
              <a:rPr lang="ko-KR" altLang="en-US" dirty="0"/>
              <a:t>기술</a:t>
            </a:r>
            <a:r>
              <a:rPr lang="en-US" altLang="ko-KR" dirty="0"/>
              <a:t>)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그것을 </a:t>
            </a:r>
            <a:r>
              <a:rPr lang="en-US" altLang="ko-KR" dirty="0"/>
              <a:t>"</a:t>
            </a:r>
            <a:r>
              <a:rPr lang="ko-KR" altLang="en-US" dirty="0"/>
              <a:t>사용</a:t>
            </a:r>
            <a:r>
              <a:rPr lang="en-US" altLang="ko-KR" dirty="0"/>
              <a:t>"</a:t>
            </a:r>
            <a:r>
              <a:rPr lang="ko-KR" altLang="en-US" dirty="0"/>
              <a:t>하여 </a:t>
            </a:r>
            <a:r>
              <a:rPr lang="en-US" altLang="ko-KR" dirty="0"/>
              <a:t>"</a:t>
            </a:r>
            <a:r>
              <a:rPr lang="ko-KR" altLang="en-US" dirty="0"/>
              <a:t>서비스</a:t>
            </a:r>
            <a:r>
              <a:rPr lang="en-US" altLang="ko-KR" dirty="0"/>
              <a:t>"</a:t>
            </a:r>
            <a:r>
              <a:rPr lang="ko-KR" altLang="en-US" dirty="0"/>
              <a:t>를 만들고</a:t>
            </a:r>
            <a:r>
              <a:rPr lang="en-US" altLang="ko-KR" dirty="0"/>
              <a:t>,</a:t>
            </a:r>
            <a:r>
              <a:rPr lang="ko-KR" altLang="en-US" dirty="0"/>
              <a:t> 그것을 통해 </a:t>
            </a:r>
            <a:r>
              <a:rPr lang="en-US" altLang="ko-KR" dirty="0"/>
              <a:t>"</a:t>
            </a:r>
            <a:r>
              <a:rPr lang="ko-KR" altLang="en-US" dirty="0"/>
              <a:t>가치</a:t>
            </a:r>
            <a:r>
              <a:rPr lang="en-US" altLang="ko-KR" dirty="0"/>
              <a:t>"</a:t>
            </a:r>
            <a:r>
              <a:rPr lang="ko-KR" altLang="en-US" dirty="0"/>
              <a:t>를 만들어낸다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 기반 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141655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오픈소스에 가치를 부여하는 방식</a:t>
            </a:r>
            <a:endParaRPr lang="en-US" altLang="ko-KR" dirty="0"/>
          </a:p>
          <a:p>
            <a:pPr lvl="1"/>
            <a:r>
              <a:rPr lang="ko-KR" altLang="en-US" dirty="0"/>
              <a:t>오픈소스로 간접적 가치 생산 모델</a:t>
            </a:r>
            <a:endParaRPr lang="en-US" altLang="ko-KR" dirty="0"/>
          </a:p>
          <a:p>
            <a:pPr lvl="2"/>
            <a:r>
              <a:rPr lang="ko-KR" altLang="en-US" dirty="0" err="1"/>
              <a:t>듀얼</a:t>
            </a:r>
            <a:r>
              <a:rPr lang="ko-KR" altLang="en-US" dirty="0"/>
              <a:t> </a:t>
            </a:r>
            <a:r>
              <a:rPr lang="ko-KR" altLang="en-US" dirty="0" err="1"/>
              <a:t>라이선싱</a:t>
            </a:r>
            <a:r>
              <a:rPr lang="en-US" altLang="ko-KR" dirty="0"/>
              <a:t>: </a:t>
            </a:r>
            <a:r>
              <a:rPr lang="en-US" altLang="ko-KR" dirty="0" err="1"/>
              <a:t>MySQL</a:t>
            </a:r>
            <a:r>
              <a:rPr lang="en-US" altLang="ko-KR" dirty="0"/>
              <a:t>, </a:t>
            </a:r>
            <a:r>
              <a:rPr lang="en-US" altLang="ko-KR" dirty="0" err="1"/>
              <a:t>MongoDB</a:t>
            </a:r>
            <a:r>
              <a:rPr lang="ko-KR" altLang="en-US" dirty="0"/>
              <a:t>처럼 </a:t>
            </a:r>
            <a:r>
              <a:rPr lang="en-US" altLang="ko-KR" dirty="0"/>
              <a:t>GPL </a:t>
            </a:r>
            <a:r>
              <a:rPr lang="ko-KR" altLang="en-US" dirty="0"/>
              <a:t>버전은 무료</a:t>
            </a:r>
            <a:r>
              <a:rPr lang="en-US" altLang="ko-KR" dirty="0"/>
              <a:t>, Non-GPL </a:t>
            </a:r>
            <a:r>
              <a:rPr lang="ko-KR" altLang="en-US" dirty="0"/>
              <a:t>버전은 유료</a:t>
            </a:r>
            <a:endParaRPr lang="en-US" altLang="ko-KR" dirty="0"/>
          </a:p>
          <a:p>
            <a:pPr lvl="2"/>
            <a:r>
              <a:rPr lang="ko-KR" altLang="en-US" dirty="0"/>
              <a:t>코어 오픈 모델</a:t>
            </a:r>
            <a:r>
              <a:rPr lang="en-US" altLang="ko-KR" dirty="0"/>
              <a:t>: </a:t>
            </a:r>
            <a:r>
              <a:rPr lang="ko-KR" altLang="en-US" dirty="0"/>
              <a:t>기본 기능은 무료로 하고</a:t>
            </a:r>
            <a:r>
              <a:rPr lang="en-US" altLang="ko-KR" dirty="0"/>
              <a:t>, </a:t>
            </a:r>
            <a:r>
              <a:rPr lang="ko-KR" altLang="en-US" dirty="0"/>
              <a:t>고급 기능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클러스터링</a:t>
            </a:r>
            <a:r>
              <a:rPr lang="en-US" altLang="ko-KR" dirty="0"/>
              <a:t>)</a:t>
            </a:r>
            <a:r>
              <a:rPr lang="ko-KR" altLang="en-US" dirty="0"/>
              <a:t>을 유료화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오픈소스 전문 컨설팅 회사</a:t>
            </a:r>
            <a:r>
              <a:rPr lang="en-US" altLang="ko-KR" dirty="0"/>
              <a:t>: </a:t>
            </a:r>
            <a:r>
              <a:rPr lang="en-US" altLang="ko-KR" dirty="0" err="1"/>
              <a:t>RedHat</a:t>
            </a:r>
            <a:r>
              <a:rPr lang="en-US" altLang="ko-KR" dirty="0"/>
              <a:t>, </a:t>
            </a:r>
            <a:r>
              <a:rPr lang="en-US" altLang="ko-KR" dirty="0" err="1"/>
              <a:t>Pantaho</a:t>
            </a:r>
            <a:r>
              <a:rPr lang="en-US" altLang="ko-KR" dirty="0"/>
              <a:t> </a:t>
            </a:r>
            <a:r>
              <a:rPr lang="ko-KR" altLang="en-US" dirty="0"/>
              <a:t>등처럼 전문가로서 커뮤니티에서 만들어진 오픈소스에 대한 사용 방법을 컨설팅하고</a:t>
            </a:r>
            <a:r>
              <a:rPr lang="en-US" altLang="ko-KR" dirty="0"/>
              <a:t>, </a:t>
            </a:r>
            <a:r>
              <a:rPr lang="ko-KR" altLang="en-US" dirty="0"/>
              <a:t>제품처럼 </a:t>
            </a:r>
            <a:r>
              <a:rPr lang="ko-KR" altLang="en-US" dirty="0" err="1"/>
              <a:t>패키징</a:t>
            </a:r>
            <a:r>
              <a:rPr lang="en-US" altLang="ko-KR" dirty="0"/>
              <a:t> 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브랜드를 붙이고</a:t>
            </a:r>
            <a:r>
              <a:rPr lang="en-US" altLang="ko-KR" dirty="0"/>
              <a:t>, </a:t>
            </a:r>
            <a:r>
              <a:rPr lang="ko-KR" altLang="en-US" dirty="0"/>
              <a:t>문서를 만들고</a:t>
            </a:r>
            <a:r>
              <a:rPr lang="en-US" altLang="ko-KR" dirty="0"/>
              <a:t>, </a:t>
            </a:r>
            <a:r>
              <a:rPr lang="ko-KR" altLang="en-US" dirty="0"/>
              <a:t>교육을 하는 과정을 유료화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오픈소스 기반으로 상용 제품을 제작</a:t>
            </a:r>
            <a:r>
              <a:rPr lang="en-US" altLang="ko-KR" dirty="0"/>
              <a:t>: </a:t>
            </a:r>
            <a:r>
              <a:rPr lang="ko-KR" altLang="en-US" dirty="0"/>
              <a:t>일반적인 상용 소프트웨어와 동일하며</a:t>
            </a:r>
            <a:r>
              <a:rPr lang="en-US" altLang="ko-KR" dirty="0"/>
              <a:t>, </a:t>
            </a:r>
            <a:r>
              <a:rPr lang="ko-KR" altLang="en-US" dirty="0"/>
              <a:t>다만 그 기반으로 오픈소스를 사용한다는 차이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PaaS</a:t>
            </a:r>
            <a:r>
              <a:rPr lang="en-US" altLang="ko-KR" dirty="0"/>
              <a:t>/</a:t>
            </a:r>
            <a:r>
              <a:rPr lang="en-US" altLang="ko-KR" dirty="0" err="1"/>
              <a:t>SaaS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r>
              <a:rPr lang="en-US" altLang="ko-KR" dirty="0"/>
              <a:t>: </a:t>
            </a:r>
            <a:r>
              <a:rPr lang="ko-KR" altLang="en-US" dirty="0"/>
              <a:t>오픈소스의 전문가로서 해당 컴포넌트 기반 서비스를 만들어 그것을 유료로 판매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HW </a:t>
            </a:r>
            <a:r>
              <a:rPr lang="ko-KR" altLang="en-US" dirty="0"/>
              <a:t>결합 모델</a:t>
            </a:r>
            <a:r>
              <a:rPr lang="en-US" altLang="ko-KR" dirty="0"/>
              <a:t>:</a:t>
            </a:r>
            <a:r>
              <a:rPr lang="ko-KR" altLang="en-US" dirty="0"/>
              <a:t> 하드웨어와 오픈소스 소프트웨어를 결합</a:t>
            </a:r>
            <a:r>
              <a:rPr lang="en-US" altLang="ko-KR" dirty="0"/>
              <a:t>(</a:t>
            </a:r>
            <a:r>
              <a:rPr lang="ko-KR" altLang="en-US" dirty="0" err="1"/>
              <a:t>어플라이언스</a:t>
            </a:r>
            <a:r>
              <a:rPr lang="en-US" altLang="ko-KR" dirty="0"/>
              <a:t>)</a:t>
            </a:r>
            <a:r>
              <a:rPr lang="ko-KR" altLang="en-US" dirty="0"/>
              <a:t>하여 유료화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 기반 비즈니스 전략</a:t>
            </a:r>
          </a:p>
        </p:txBody>
      </p:sp>
    </p:spTree>
    <p:extLst>
      <p:ext uri="{BB962C8B-B14F-4D97-AF65-F5344CB8AC3E}">
        <p14:creationId xmlns:p14="http://schemas.microsoft.com/office/powerpoint/2010/main" val="138733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1298E-D1E1-4208-AD65-B8A22E5B5BA0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Administration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수강 대상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강의 계획</a:t>
            </a:r>
            <a:endParaRPr lang="en-US" altLang="ko-KR" dirty="0"/>
          </a:p>
          <a:p>
            <a:pPr lvl="1"/>
            <a:r>
              <a:rPr lang="en-US" altLang="ko-KR" dirty="0" err="1"/>
              <a:t>OSSProj</a:t>
            </a:r>
            <a:r>
              <a:rPr lang="en-US" altLang="ko-KR" dirty="0"/>
              <a:t> vs. </a:t>
            </a:r>
            <a:r>
              <a:rPr lang="en-US" altLang="ko-KR" dirty="0" err="1"/>
              <a:t>OSSPrac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출석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강의 </a:t>
            </a:r>
            <a:r>
              <a:rPr lang="en-US" altLang="ko-KR" dirty="0"/>
              <a:t>vs. </a:t>
            </a:r>
            <a:r>
              <a:rPr lang="ko-KR" altLang="en-US" dirty="0"/>
              <a:t>실습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Teaming: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명</a:t>
            </a:r>
            <a:r>
              <a:rPr lang="en-US" altLang="ko-KR" dirty="0"/>
              <a:t>/team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eClass</a:t>
            </a:r>
            <a:r>
              <a:rPr lang="ko-KR" altLang="en-US" dirty="0"/>
              <a:t> 확인</a:t>
            </a:r>
            <a:endParaRPr lang="en-US" altLang="ko-KR" dirty="0"/>
          </a:p>
          <a:p>
            <a:r>
              <a:rPr lang="ko-KR" altLang="en-US" dirty="0"/>
              <a:t>성적</a:t>
            </a:r>
            <a:endParaRPr lang="en-US" altLang="ko-KR" dirty="0"/>
          </a:p>
          <a:p>
            <a:pPr lvl="1"/>
            <a:r>
              <a:rPr lang="ko-KR" altLang="en-US" dirty="0"/>
              <a:t>전공과목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3847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오픈소스를 활용한 전략</a:t>
            </a:r>
            <a:endParaRPr lang="en-US" altLang="ko-KR" dirty="0"/>
          </a:p>
          <a:p>
            <a:pPr lvl="1"/>
            <a:r>
              <a:rPr lang="ko-KR" altLang="en-US" dirty="0"/>
              <a:t>저비용 마케팅으로써의 오픈소스</a:t>
            </a:r>
          </a:p>
          <a:p>
            <a:pPr lvl="1"/>
            <a:r>
              <a:rPr lang="ko-KR" altLang="en-US" dirty="0"/>
              <a:t>코드를 공개해 지원 비용 절감</a:t>
            </a:r>
          </a:p>
          <a:p>
            <a:pPr lvl="1"/>
            <a:r>
              <a:rPr lang="ko-KR" altLang="en-US" dirty="0"/>
              <a:t>오픈소스로 개발비용 절감</a:t>
            </a:r>
          </a:p>
          <a:p>
            <a:pPr lvl="1"/>
            <a:r>
              <a:rPr lang="ko-KR" altLang="en-US" dirty="0"/>
              <a:t>코드를 오픈소스로 제공해 경쟁자를 압박</a:t>
            </a:r>
          </a:p>
          <a:p>
            <a:pPr lvl="1"/>
            <a:r>
              <a:rPr lang="ko-KR" altLang="en-US" dirty="0"/>
              <a:t>오픈소스를 통해 경쟁자로 발돋움</a:t>
            </a:r>
          </a:p>
          <a:p>
            <a:pPr lvl="1"/>
            <a:r>
              <a:rPr lang="ko-KR" altLang="en-US" dirty="0"/>
              <a:t>오픈소스로 경쟁을 억제</a:t>
            </a:r>
          </a:p>
          <a:p>
            <a:pPr lvl="1"/>
            <a:r>
              <a:rPr lang="ko-KR" altLang="en-US" dirty="0"/>
              <a:t>오픈소스로 협상</a:t>
            </a:r>
          </a:p>
          <a:p>
            <a:pPr lvl="1"/>
            <a:r>
              <a:rPr lang="ko-KR" altLang="en-US" dirty="0"/>
              <a:t>오픈소스로 공유된 표준 수립</a:t>
            </a:r>
          </a:p>
          <a:p>
            <a:pPr lvl="1"/>
            <a:r>
              <a:rPr lang="ko-KR" altLang="en-US" dirty="0"/>
              <a:t>오픈소스로 미래를 통제</a:t>
            </a:r>
          </a:p>
          <a:p>
            <a:endParaRPr lang="en-US" altLang="ko-KR" dirty="0"/>
          </a:p>
          <a:p>
            <a:r>
              <a:rPr lang="ko-KR" altLang="en-US" dirty="0"/>
              <a:t>오픈소스 재단에 대한 기업의 지원 전략</a:t>
            </a:r>
            <a:endParaRPr lang="en-US" altLang="ko-KR" dirty="0"/>
          </a:p>
          <a:p>
            <a:pPr lvl="1"/>
            <a:r>
              <a:rPr lang="ko-KR" altLang="en-US" dirty="0"/>
              <a:t>오픈소스 기술에 대한 지분 확보</a:t>
            </a:r>
            <a:endParaRPr lang="en-US" altLang="ko-KR" dirty="0"/>
          </a:p>
          <a:p>
            <a:pPr lvl="1"/>
            <a:r>
              <a:rPr lang="ko-KR" altLang="en-US" dirty="0"/>
              <a:t>부가적으로 신뢰성</a:t>
            </a:r>
            <a:r>
              <a:rPr lang="en-US" altLang="ko-KR" dirty="0"/>
              <a:t>(</a:t>
            </a:r>
            <a:r>
              <a:rPr lang="ko-KR" altLang="en-US" dirty="0"/>
              <a:t>마케팅 효과</a:t>
            </a:r>
            <a:r>
              <a:rPr lang="en-US" altLang="ko-KR" dirty="0"/>
              <a:t>), </a:t>
            </a:r>
            <a:r>
              <a:rPr lang="ko-KR" altLang="en-US" dirty="0"/>
              <a:t>친근한 이미지</a:t>
            </a:r>
            <a:r>
              <a:rPr lang="en-US" altLang="ko-KR" dirty="0"/>
              <a:t>(</a:t>
            </a:r>
            <a:r>
              <a:rPr lang="ko-KR" altLang="en-US" dirty="0"/>
              <a:t>인재 확보에 도움</a:t>
            </a:r>
            <a:r>
              <a:rPr lang="en-US" altLang="ko-KR" dirty="0"/>
              <a:t>)</a:t>
            </a:r>
            <a:r>
              <a:rPr lang="ko-KR" altLang="en-US" dirty="0"/>
              <a:t> 확보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기업의 오픈소스 활용 전략</a:t>
            </a:r>
          </a:p>
        </p:txBody>
      </p:sp>
    </p:spTree>
    <p:extLst>
      <p:ext uri="{BB962C8B-B14F-4D97-AF65-F5344CB8AC3E}">
        <p14:creationId xmlns:p14="http://schemas.microsoft.com/office/powerpoint/2010/main" val="1699910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88640" y="3568784"/>
            <a:ext cx="6480720" cy="1046886"/>
          </a:xfrm>
        </p:spPr>
        <p:txBody>
          <a:bodyPr/>
          <a:lstStyle/>
          <a:p>
            <a:r>
              <a:rPr lang="ko-KR" altLang="en-US" dirty="0"/>
              <a:t>이미 많은 대학교에서 오픈소스를 사용 중</a:t>
            </a:r>
            <a:endParaRPr lang="en-US" altLang="ko-KR" dirty="0"/>
          </a:p>
          <a:p>
            <a:r>
              <a:rPr lang="ko-KR" altLang="en-US" dirty="0"/>
              <a:t>예산 상의 제약으로 적은 비용으로 더 많은 성과를 내야 하는 상황</a:t>
            </a:r>
            <a:endParaRPr lang="en-US" altLang="ko-KR" dirty="0"/>
          </a:p>
          <a:p>
            <a:r>
              <a:rPr lang="ko-KR" altLang="en-US" dirty="0"/>
              <a:t>학생들에게도 오픈소스는 새로운 동기 부여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분야의 오픈소스</a:t>
            </a:r>
          </a:p>
        </p:txBody>
      </p:sp>
      <p:pic>
        <p:nvPicPr>
          <p:cNvPr id="196611" name="Picture 3" descr="C:\Temp\Image.png"/>
          <p:cNvPicPr>
            <a:picLocks noChangeAspect="1" noChangeArrowheads="1"/>
          </p:cNvPicPr>
          <p:nvPr/>
        </p:nvPicPr>
        <p:blipFill>
          <a:blip r:embed="rId2" cstate="print"/>
          <a:srcRect t="20517" b="24243"/>
          <a:stretch>
            <a:fillRect/>
          </a:stretch>
        </p:blipFill>
        <p:spPr bwMode="auto">
          <a:xfrm>
            <a:off x="2261736" y="1524865"/>
            <a:ext cx="4208218" cy="1744809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394082" y="876792"/>
            <a:ext cx="5188527" cy="959167"/>
          </a:xfrm>
          <a:prstGeom prst="rect">
            <a:avLst/>
          </a:prstGeom>
          <a:noFill/>
        </p:spPr>
        <p:txBody>
          <a:bodyPr wrap="none" lIns="63305" tIns="31652" rIns="63305" bIns="3165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76%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가 향후 </a:t>
            </a:r>
            <a: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2~3</a:t>
            </a: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년 내에 가장 큰 영향을 받는 분야로</a:t>
            </a:r>
            <a:br>
              <a:rPr lang="en-US" altLang="ko-KR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1662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교육 분야를 지목</a:t>
            </a:r>
            <a:endParaRPr lang="en-US" altLang="ko-KR" sz="1662" b="1" kern="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endParaRPr lang="ko-KR" altLang="en-US" sz="1662" b="1" kern="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1058" y="1355470"/>
            <a:ext cx="2090637" cy="197811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2014 Future of Open Source Survey Results </a:t>
            </a:r>
            <a:endParaRPr lang="ko-KR" altLang="en-US" sz="623" kern="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9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방법 및 프로세스</a:t>
            </a:r>
          </a:p>
        </p:txBody>
      </p:sp>
    </p:spTree>
    <p:extLst>
      <p:ext uri="{BB962C8B-B14F-4D97-AF65-F5344CB8AC3E}">
        <p14:creationId xmlns:p14="http://schemas.microsoft.com/office/powerpoint/2010/main" val="997889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42900" y="779681"/>
            <a:ext cx="6218448" cy="3715943"/>
          </a:xfrm>
        </p:spPr>
        <p:txBody>
          <a:bodyPr/>
          <a:lstStyle/>
          <a:p>
            <a:r>
              <a:rPr lang="ko-KR" altLang="en-US" dirty="0"/>
              <a:t>상용 소프트웨어를 선택하는 것이 좋은 경우</a:t>
            </a:r>
            <a:endParaRPr lang="en-US" altLang="ko-KR" dirty="0"/>
          </a:p>
          <a:p>
            <a:pPr lvl="1"/>
            <a:r>
              <a:rPr lang="ko-KR" altLang="en-US" dirty="0"/>
              <a:t>상용의 사용 방법이 훨씬 쉬운 경우</a:t>
            </a:r>
            <a:endParaRPr lang="en-US" altLang="ko-KR" dirty="0"/>
          </a:p>
          <a:p>
            <a:pPr lvl="1"/>
            <a:r>
              <a:rPr lang="ko-KR" altLang="en-US" dirty="0"/>
              <a:t>상용이 사실상의 표준인 경우</a:t>
            </a:r>
            <a:endParaRPr lang="en-US" altLang="ko-KR" dirty="0"/>
          </a:p>
          <a:p>
            <a:pPr lvl="1"/>
            <a:r>
              <a:rPr lang="ko-KR" altLang="en-US" dirty="0"/>
              <a:t>상용의 지원이 우수하거나 기능이 더 풍부한 경우</a:t>
            </a:r>
            <a:endParaRPr lang="en-US" altLang="ko-KR" dirty="0"/>
          </a:p>
          <a:p>
            <a:pPr lvl="1"/>
            <a:r>
              <a:rPr lang="en-US" altLang="ko-KR" dirty="0" err="1"/>
              <a:t>SaaS</a:t>
            </a:r>
            <a:r>
              <a:rPr lang="en-US" altLang="ko-KR" dirty="0"/>
              <a:t> </a:t>
            </a:r>
            <a:r>
              <a:rPr lang="ko-KR" altLang="en-US" dirty="0"/>
              <a:t>기반 서비스가 필요할 때</a:t>
            </a:r>
            <a:endParaRPr lang="en-US" altLang="ko-KR" dirty="0"/>
          </a:p>
          <a:p>
            <a:pPr lvl="1"/>
            <a:r>
              <a:rPr lang="ko-KR" altLang="en-US" dirty="0"/>
              <a:t>하드웨어</a:t>
            </a:r>
            <a:r>
              <a:rPr lang="en-US" altLang="ko-KR" dirty="0"/>
              <a:t> </a:t>
            </a:r>
            <a:r>
              <a:rPr lang="ko-KR" altLang="en-US" dirty="0"/>
              <a:t>호환성이 우수한 경우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Window XP HW Driver </a:t>
            </a:r>
            <a:r>
              <a:rPr lang="ko-KR" altLang="en-US" dirty="0"/>
              <a:t>지원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보증</a:t>
            </a:r>
            <a:r>
              <a:rPr lang="en-US" altLang="ko-KR" dirty="0"/>
              <a:t>/</a:t>
            </a:r>
            <a:r>
              <a:rPr lang="ko-KR" altLang="en-US" dirty="0"/>
              <a:t>책임보상이 중요한 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경우에 따른 선택이 중요</a:t>
            </a:r>
            <a:endParaRPr lang="en-US" altLang="ko-KR" dirty="0"/>
          </a:p>
          <a:p>
            <a:pPr lvl="1"/>
            <a:r>
              <a:rPr lang="ko-KR" altLang="en-US" dirty="0"/>
              <a:t>기능이나 호환성 같은 명확히 우수한 요건의 경우에는 상용 선택이 유리</a:t>
            </a:r>
            <a:endParaRPr lang="en-US" altLang="ko-KR" dirty="0"/>
          </a:p>
          <a:p>
            <a:pPr lvl="1"/>
            <a:r>
              <a:rPr lang="ko-KR" altLang="en-US" dirty="0"/>
              <a:t>지원과 같은 비기능적인 요건의 경우에는 소스가 공개된 오픈소스가 유리할 수도 있음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오픈소스에 부정적인 의견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4704" y="3795886"/>
            <a:ext cx="5563630" cy="631835"/>
          </a:xfrm>
          <a:prstGeom prst="rect">
            <a:avLst/>
          </a:prstGeom>
          <a:noFill/>
        </p:spPr>
        <p:txBody>
          <a:bodyPr wrap="none" lIns="63305" tIns="31652" rIns="63305" bIns="31652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00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72%</a:t>
            </a:r>
            <a:r>
              <a:rPr lang="ko-KR" altLang="en-US" sz="1600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가 오픈소스가 상용 제품들보다 보안이 우수하다 평가</a:t>
            </a:r>
            <a:endParaRPr lang="en-US" altLang="ko-KR" sz="1600" b="1" kern="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itchFamily="50" charset="-127"/>
              <a:ea typeface="맑은 고딕" pitchFamily="50" charset="-127"/>
            </a:endParaRPr>
          </a:p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1600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80%</a:t>
            </a:r>
            <a:r>
              <a:rPr lang="ko-KR" altLang="en-US" sz="1600" b="1" kern="0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맑은 고딕" pitchFamily="50" charset="-127"/>
                <a:ea typeface="맑은 고딕" pitchFamily="50" charset="-127"/>
              </a:rPr>
              <a:t>는 오픈소스의 품질이 상용 제품보다 나은 것으로 평가</a:t>
            </a:r>
            <a:endParaRPr lang="en-US" altLang="ko-KR" sz="1600" b="1" kern="0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6776" y="4495624"/>
            <a:ext cx="2090637" cy="197811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latinLnBrk="0">
              <a:lnSpc>
                <a:spcPct val="110000"/>
              </a:lnSpc>
              <a:spcBef>
                <a:spcPct val="20000"/>
              </a:spcBef>
              <a:buSzPct val="100000"/>
            </a:pPr>
            <a:r>
              <a:rPr lang="en-US" altLang="ko-KR" sz="623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2015 Future of Open Source Survey Results </a:t>
            </a:r>
            <a:endParaRPr lang="ko-KR" altLang="en-US" sz="623" kern="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835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오픈소스의 보안</a:t>
            </a:r>
            <a:endParaRPr lang="en-US" altLang="ko-KR" dirty="0"/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가 타 플랫폼에 비해서 안정적이라는 보고</a:t>
            </a:r>
            <a:endParaRPr lang="en-US" altLang="ko-KR" dirty="0"/>
          </a:p>
          <a:p>
            <a:pPr lvl="1"/>
            <a:r>
              <a:rPr lang="ko-KR" altLang="en-US" dirty="0" err="1"/>
              <a:t>제로데이어택</a:t>
            </a:r>
            <a:r>
              <a:rPr lang="en-US" altLang="ko-KR" dirty="0"/>
              <a:t>(</a:t>
            </a:r>
            <a:r>
              <a:rPr lang="ko-KR" altLang="en-US" dirty="0"/>
              <a:t>아직 밝혀지지 않은 버그를 이용한 공격</a:t>
            </a:r>
            <a:r>
              <a:rPr lang="en-US" altLang="ko-KR" dirty="0"/>
              <a:t>)</a:t>
            </a:r>
            <a:r>
              <a:rPr lang="ko-KR" altLang="en-US" dirty="0"/>
              <a:t> 시대라는 관점에서</a:t>
            </a:r>
            <a:r>
              <a:rPr lang="en-US" altLang="ko-KR" dirty="0"/>
              <a:t>, </a:t>
            </a:r>
            <a:r>
              <a:rPr lang="ko-KR" altLang="en-US" dirty="0"/>
              <a:t>공개된 소스를 통해 문제점을 빨리 찾을 수 있는 오픈소스가 </a:t>
            </a:r>
            <a:r>
              <a:rPr lang="ko-KR" altLang="en-US" dirty="0" err="1"/>
              <a:t>보안성</a:t>
            </a:r>
            <a:r>
              <a:rPr lang="ko-KR" altLang="en-US" dirty="0"/>
              <a:t> 높음</a:t>
            </a:r>
            <a:r>
              <a:rPr lang="en-US" altLang="ko-KR" dirty="0"/>
              <a:t>(Gartner)</a:t>
            </a:r>
            <a:endParaRPr lang="ko-KR" altLang="en-US" dirty="0"/>
          </a:p>
          <a:p>
            <a:pPr lvl="1"/>
            <a:r>
              <a:rPr lang="ko-KR" altLang="en-US" dirty="0"/>
              <a:t>소스가 공개되어 있어 투명하고</a:t>
            </a:r>
            <a:r>
              <a:rPr lang="en-US" altLang="ko-KR" dirty="0"/>
              <a:t> </a:t>
            </a:r>
            <a:r>
              <a:rPr lang="ko-KR" altLang="en-US" dirty="0"/>
              <a:t>문제점 발견 시</a:t>
            </a:r>
            <a:r>
              <a:rPr lang="en-US" altLang="ko-KR" dirty="0"/>
              <a:t>, </a:t>
            </a:r>
            <a:r>
              <a:rPr lang="ko-KR" altLang="en-US" dirty="0"/>
              <a:t>소수에 의해 주도되는 프로젝트에 비해 빠르게 해결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오픈소스의 보안</a:t>
            </a:r>
          </a:p>
        </p:txBody>
      </p:sp>
    </p:spTree>
    <p:extLst>
      <p:ext uri="{BB962C8B-B14F-4D97-AF65-F5344CB8AC3E}">
        <p14:creationId xmlns:p14="http://schemas.microsoft.com/office/powerpoint/2010/main" val="1975414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503245"/>
          </a:xfrm>
        </p:spPr>
        <p:txBody>
          <a:bodyPr/>
          <a:lstStyle/>
          <a:p>
            <a:r>
              <a:rPr lang="ko-KR" altLang="en-US" dirty="0"/>
              <a:t>오픈소스 도입에 대한 </a:t>
            </a:r>
            <a:r>
              <a:rPr lang="en-US" altLang="ko-KR" dirty="0"/>
              <a:t>SWOT </a:t>
            </a:r>
            <a:r>
              <a:rPr lang="ko-KR" altLang="en-US" dirty="0"/>
              <a:t>분석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89035" y="1217826"/>
          <a:ext cx="6381017" cy="941772"/>
        </p:xfrm>
        <a:graphic>
          <a:graphicData uri="http://schemas.openxmlformats.org/drawingml/2006/table">
            <a:tbl>
              <a:tblPr/>
              <a:tblGrid>
                <a:gridCol w="1836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9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812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시 점</a:t>
                      </a: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역 량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49852" marR="49852" marT="24882" marB="24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잠재력과 경쟁력</a:t>
                      </a:r>
                      <a:r>
                        <a:rPr lang="en-US" altLang="ko-KR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중점과제</a:t>
                      </a:r>
                      <a:r>
                        <a:rPr lang="en-US" altLang="ko-KR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ko-KR" altLang="en-US" sz="700" kern="0" spc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49852" marR="49852" marT="24882" marB="24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한계와 문제점</a:t>
                      </a:r>
                      <a:r>
                        <a:rPr lang="en-US" altLang="ko-KR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극복과제</a:t>
                      </a:r>
                      <a:r>
                        <a:rPr lang="en-US" altLang="ko-KR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ko-KR" altLang="en-US" sz="700" kern="0" spc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49852" marR="49852" marT="24882" marB="24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현재환경</a:t>
                      </a:r>
                      <a:r>
                        <a:rPr lang="en-US" altLang="ko-KR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내부환경</a:t>
                      </a:r>
                      <a:r>
                        <a:rPr lang="en-US" altLang="ko-KR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ko-KR" altLang="en-US" sz="700" kern="0" spc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49852" marR="49852" marT="24882" marB="24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강점요소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Strength)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49852" marR="49852" marT="24882" marB="24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약점요소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Weakness)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49852" marR="49852" marT="24882" marB="24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미래환경</a:t>
                      </a:r>
                      <a:r>
                        <a:rPr lang="en-US" altLang="ko-KR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외부환경</a:t>
                      </a:r>
                      <a:r>
                        <a:rPr lang="en-US" altLang="ko-KR" sz="100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endParaRPr lang="ko-KR" altLang="en-US" sz="700" kern="0" spc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49852" marR="49852" marT="24882" marB="24882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기회요소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Opportunity)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49852" marR="49852" marT="24882" marB="24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위협요소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Threat)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49852" marR="49852" marT="24882" marB="2488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89035" y="2222787"/>
          <a:ext cx="6381017" cy="2584970"/>
        </p:xfrm>
        <a:graphic>
          <a:graphicData uri="http://schemas.openxmlformats.org/drawingml/2006/table">
            <a:tbl>
              <a:tblPr/>
              <a:tblGrid>
                <a:gridCol w="3222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8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강점요소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Strength)</a:t>
                      </a:r>
                    </a:p>
                  </a:txBody>
                  <a:tcPr marL="37545" marR="37545" marT="18739" marB="1873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약점요소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Weakness)</a:t>
                      </a:r>
                    </a:p>
                  </a:txBody>
                  <a:tcPr marL="37545" marR="37545" marT="18739" marB="187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628">
                <a:tc>
                  <a:txBody>
                    <a:bodyPr/>
                    <a:lstStyle/>
                    <a:p>
                      <a:pPr marL="171450" marR="38100" lvl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전세계의 다양하고 많은 기업들이 기술 개발에 참여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71450" marR="38100" lvl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X86 </a:t>
                      </a: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시스템과 함께 높은 기술 경쟁력 및 시장 점유율 보유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71450" marR="38100" lvl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가상화</a:t>
                      </a:r>
                      <a:r>
                        <a:rPr lang="en-US" altLang="ko-KR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/</a:t>
                      </a:r>
                      <a:r>
                        <a:rPr lang="ko-KR" altLang="en-US" sz="900" b="1" kern="0" spc="-40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클라우드</a:t>
                      </a: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컴퓨팅 기반 기술을 제공하며 시스템 혁신 가능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71450" marR="38100" lvl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국내외 기술지원 전문기업과 엔지니어가 많아 지고 있음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37545" marR="37545" marT="18739" marB="18739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38100" lvl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오픈 소스에 대한 이해도</a:t>
                      </a:r>
                      <a:r>
                        <a:rPr lang="en-US" altLang="ko-KR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</a:t>
                      </a:r>
                      <a:r>
                        <a:rPr lang="en-US" altLang="ko-KR" sz="900" kern="0" spc="-40" baseline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ko-KR" altLang="en-US" sz="900" kern="0" spc="-40" baseline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생태계</a:t>
                      </a:r>
                      <a:r>
                        <a:rPr lang="en-US" altLang="ko-KR" sz="900" kern="0" spc="-40" baseline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900" kern="0" spc="-40" baseline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개발 프로세스 등에 대한 인식이 부족</a:t>
                      </a:r>
                      <a:endParaRPr lang="en-US" altLang="ko-KR" sz="900" kern="0" spc="-40" baseline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71450" marR="38100" lvl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정보 기획</a:t>
                      </a:r>
                      <a:r>
                        <a:rPr lang="en-US" altLang="ko-KR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/</a:t>
                      </a: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운영 관점의 투자</a:t>
                      </a:r>
                      <a:r>
                        <a:rPr lang="en-US" altLang="ko-KR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초기교육</a:t>
                      </a:r>
                      <a:r>
                        <a:rPr lang="en-US" altLang="ko-KR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, </a:t>
                      </a: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컨설팅</a:t>
                      </a:r>
                      <a:r>
                        <a:rPr lang="en-US" altLang="ko-KR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가 필요한 분야</a:t>
                      </a:r>
                      <a:endParaRPr lang="en-US" altLang="ko-KR" sz="900" b="1" kern="0" spc="-4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171450" marR="38100" lvl="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복잡한 라이선스 모델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37545" marR="37545" marT="18739" marB="18739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기회요소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Opportunity)</a:t>
                      </a:r>
                    </a:p>
                  </a:txBody>
                  <a:tcPr marL="37545" marR="37545" marT="18739" marB="1873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위협요소</a:t>
                      </a:r>
                      <a:r>
                        <a:rPr lang="en-US" altLang="ko-KR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en-US" sz="900" kern="0" spc="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Threat)</a:t>
                      </a:r>
                    </a:p>
                  </a:txBody>
                  <a:tcPr marL="37545" marR="37545" marT="18739" marB="1873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011">
                <a:tc>
                  <a:txBody>
                    <a:bodyPr/>
                    <a:lstStyle/>
                    <a:p>
                      <a:pPr marL="209550" marR="3810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핵심 기술에 대한 기술력</a:t>
                      </a:r>
                      <a:r>
                        <a:rPr lang="en-US" altLang="ko-KR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</a:t>
                      </a: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내재화</a:t>
                      </a:r>
                      <a:r>
                        <a:rPr lang="en-US" altLang="ko-KR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)</a:t>
                      </a: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을 통한 경쟁사 우위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09550" marR="3810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1" kern="0" spc="-40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모바일</a:t>
                      </a:r>
                      <a:r>
                        <a:rPr lang="en-US" altLang="ko-KR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/</a:t>
                      </a: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클라우드</a:t>
                      </a:r>
                      <a:r>
                        <a:rPr lang="en-US" altLang="ko-KR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/</a:t>
                      </a:r>
                      <a:r>
                        <a:rPr lang="en-US" altLang="ko-KR" sz="900" b="1" kern="0" spc="-40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IoT</a:t>
                      </a: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등 다양한 분야에 대한 빠른 시장 접근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09550" marR="3810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기술 도입 및 운용 비용의 절감</a:t>
                      </a:r>
                    </a:p>
                  </a:txBody>
                  <a:tcPr marL="37545" marR="37545" marT="18739" marB="18739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9550" marR="3810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상용</a:t>
                      </a:r>
                      <a:r>
                        <a:rPr lang="en-US" altLang="ko-KR" sz="900" b="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SW </a:t>
                      </a:r>
                      <a:r>
                        <a:rPr lang="ko-KR" altLang="en-US" sz="900" b="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벤더의  라이선스 관리 서비스</a:t>
                      </a:r>
                      <a:r>
                        <a:rPr lang="en-US" altLang="ko-KR" sz="900" b="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(LMS)</a:t>
                      </a:r>
                      <a:r>
                        <a:rPr lang="ko-KR" altLang="en-US" sz="900" b="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를 통해 법적 이슈를  만들어 지속적으로 </a:t>
                      </a:r>
                      <a:r>
                        <a:rPr lang="en-US" altLang="ko-KR" sz="900" b="0" kern="0" spc="-40" dirty="0"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Lock-in </a:t>
                      </a: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시킴</a:t>
                      </a:r>
                      <a:endParaRPr lang="en-US" altLang="ko-KR" sz="900" kern="0" spc="-4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09550" marR="38100" indent="-17145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기존의</a:t>
                      </a:r>
                      <a:r>
                        <a:rPr lang="ko-KR" altLang="en-US" sz="900" kern="0" spc="-40" baseline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lang="en-US" altLang="ko-KR" sz="900" kern="0" spc="-40" baseline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IT </a:t>
                      </a:r>
                      <a:r>
                        <a:rPr lang="ko-KR" altLang="en-US" sz="900" kern="0" spc="-40" baseline="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환경에 익숙한 관리자들의 반발</a:t>
                      </a:r>
                      <a:endParaRPr lang="en-US" altLang="ko-KR" sz="900" kern="0" spc="-40" baseline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  <a:p>
                      <a:pPr marL="209550" marR="38100" lvl="0" indent="-17145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1" kern="0" spc="-40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자체 기술력 부족 시 비용 절감 효과가 낮음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37545" marR="37545" marT="18739" marB="18739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9035" y="777089"/>
            <a:ext cx="3775072" cy="303225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none" rtlCol="0">
            <a:spAutoFit/>
          </a:bodyPr>
          <a:lstStyle/>
          <a:p>
            <a:pPr marL="185736" indent="-185736" latinLnBrk="0">
              <a:lnSpc>
                <a:spcPct val="110000"/>
              </a:lnSpc>
              <a:spcBef>
                <a:spcPct val="20000"/>
              </a:spcBef>
              <a:buSzPct val="100000"/>
              <a:buBlip>
                <a:blip r:embed="rId2"/>
              </a:buBlip>
            </a:pPr>
            <a:r>
              <a:rPr lang="en-US" altLang="ko-KR" sz="1246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SWOT </a:t>
            </a:r>
            <a:r>
              <a:rPr lang="ko-KR" altLang="en-US" sz="1246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분석 적용을 통해 각 요소 별 항목을 정리</a:t>
            </a:r>
          </a:p>
        </p:txBody>
      </p:sp>
    </p:spTree>
    <p:extLst>
      <p:ext uri="{BB962C8B-B14F-4D97-AF65-F5344CB8AC3E}">
        <p14:creationId xmlns:p14="http://schemas.microsoft.com/office/powerpoint/2010/main" val="696318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But…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600" dirty="0">
                <a:solidFill>
                  <a:schemeClr val="tx1"/>
                </a:solidFill>
              </a:rPr>
              <a:t>License is not easy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70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8632" y="123478"/>
            <a:ext cx="5915025" cy="55309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오픈소스 라이선스 </a:t>
            </a:r>
            <a:r>
              <a:rPr lang="en-US" altLang="ko-KR" dirty="0"/>
              <a:t>– OSI </a:t>
            </a:r>
            <a:r>
              <a:rPr lang="ko-KR" altLang="en-US" dirty="0"/>
              <a:t>인증 </a:t>
            </a:r>
            <a:r>
              <a:rPr lang="en-US" altLang="ko-KR" dirty="0"/>
              <a:t>70</a:t>
            </a:r>
            <a:r>
              <a:rPr lang="ko-KR" altLang="en-US" dirty="0"/>
              <a:t>여 개 라이선스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343" y="826941"/>
            <a:ext cx="6335604" cy="38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1743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64319" y="1681530"/>
            <a:ext cx="6362700" cy="548421"/>
          </a:xfrm>
          <a:prstGeom prst="rect">
            <a:avLst/>
          </a:prstGeom>
          <a:solidFill>
            <a:srgbClr val="DDDDDD">
              <a:alpha val="83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264319" y="2346447"/>
            <a:ext cx="6362700" cy="548420"/>
          </a:xfrm>
          <a:prstGeom prst="rect">
            <a:avLst/>
          </a:prstGeom>
          <a:solidFill>
            <a:srgbClr val="DDDDDD">
              <a:alpha val="83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64319" y="2994881"/>
            <a:ext cx="6362700" cy="833071"/>
          </a:xfrm>
          <a:prstGeom prst="rect">
            <a:avLst/>
          </a:prstGeom>
          <a:solidFill>
            <a:srgbClr val="DDDDDD">
              <a:alpha val="83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242888" y="3908181"/>
            <a:ext cx="6384131" cy="647334"/>
          </a:xfrm>
          <a:prstGeom prst="rect">
            <a:avLst/>
          </a:prstGeom>
          <a:solidFill>
            <a:srgbClr val="DDDDDD">
              <a:alpha val="83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264319" y="1000126"/>
            <a:ext cx="6362700" cy="548421"/>
          </a:xfrm>
          <a:prstGeom prst="rect">
            <a:avLst/>
          </a:prstGeom>
          <a:solidFill>
            <a:srgbClr val="DDDDDD">
              <a:alpha val="83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355998" y="1050682"/>
            <a:ext cx="1220390" cy="425328"/>
          </a:xfrm>
          <a:prstGeom prst="rect">
            <a:avLst/>
          </a:prstGeom>
          <a:solidFill>
            <a:srgbClr val="003366">
              <a:alpha val="80000"/>
            </a:srgbClr>
          </a:solidFill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49846" tIns="49846" rIns="49846" bIns="49846" anchor="ctr"/>
          <a:lstStyle/>
          <a:p>
            <a:pPr algn="ctr" latinLnBrk="0">
              <a:defRPr/>
            </a:pPr>
            <a:r>
              <a:rPr lang="ko-KR" altLang="en-US" sz="969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자유</a:t>
            </a:r>
            <a:endParaRPr lang="en-US" altLang="ko-KR" sz="969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1804988" y="1050682"/>
            <a:ext cx="1063229" cy="425328"/>
          </a:xfrm>
          <a:prstGeom prst="rect">
            <a:avLst/>
          </a:prstGeom>
          <a:solidFill>
            <a:srgbClr val="C0C0C0">
              <a:alpha val="50000"/>
            </a:srgbClr>
          </a:solidFill>
          <a:ln w="6350" algn="ctr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defRPr/>
            </a:pPr>
            <a:r>
              <a:rPr lang="ko-KR" altLang="en-US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복제</a:t>
            </a:r>
            <a:r>
              <a:rPr lang="en-US" altLang="ko-KR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설치</a:t>
            </a:r>
            <a:r>
              <a:rPr lang="en-US" altLang="ko-KR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운영</a:t>
            </a:r>
            <a:r>
              <a:rPr lang="en-US" altLang="ko-KR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수정</a:t>
            </a:r>
            <a:r>
              <a:rPr lang="en-US" altLang="ko-KR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배포의 자유</a:t>
            </a:r>
          </a:p>
        </p:txBody>
      </p:sp>
      <p:sp>
        <p:nvSpPr>
          <p:cNvPr id="32777" name="Rectangle 12"/>
          <p:cNvSpPr>
            <a:spLocks noChangeArrowheads="1"/>
          </p:cNvSpPr>
          <p:nvPr/>
        </p:nvSpPr>
        <p:spPr bwMode="auto">
          <a:xfrm>
            <a:off x="3227786" y="1050682"/>
            <a:ext cx="3292077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기존 소스 코드 및 라이브러리의 재사용으로 </a:t>
            </a:r>
            <a:r>
              <a:rPr lang="ko-KR" altLang="en-US" sz="831" dirty="0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rPr>
              <a:t>생산성 향상</a:t>
            </a: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성숙한 </a:t>
            </a:r>
            <a:r>
              <a:rPr lang="en-US" altLang="ko-KR" sz="831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OSS</a:t>
            </a:r>
            <a:r>
              <a:rPr lang="ko-KR" altLang="en-US" sz="831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커뮤니티의 프로젝트 적용으로 </a:t>
            </a:r>
            <a:r>
              <a:rPr lang="ko-KR" altLang="en-US" sz="831" dirty="0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rPr>
              <a:t>품질 보장</a:t>
            </a:r>
            <a:r>
              <a:rPr lang="ko-KR" altLang="en-US" sz="831" dirty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</p:txBody>
      </p:sp>
      <p:sp>
        <p:nvSpPr>
          <p:cNvPr id="28" name="Line 13"/>
          <p:cNvSpPr>
            <a:spLocks noChangeShapeType="1"/>
          </p:cNvSpPr>
          <p:nvPr/>
        </p:nvSpPr>
        <p:spPr bwMode="auto">
          <a:xfrm flipV="1">
            <a:off x="264319" y="1599101"/>
            <a:ext cx="6362700" cy="16485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355998" y="1722193"/>
            <a:ext cx="1220390" cy="425328"/>
          </a:xfrm>
          <a:prstGeom prst="rect">
            <a:avLst/>
          </a:prstGeom>
          <a:solidFill>
            <a:srgbClr val="003366">
              <a:alpha val="80000"/>
            </a:srgbClr>
          </a:solidFill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49846" tIns="49846" rIns="49846" bIns="49846" anchor="ctr"/>
          <a:lstStyle/>
          <a:p>
            <a:pPr algn="ctr" latinLnBrk="0">
              <a:defRPr/>
            </a:pPr>
            <a:r>
              <a:rPr lang="en-US" altLang="ko-KR" sz="969" kern="0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Copyleft</a:t>
            </a:r>
            <a:endParaRPr lang="en-US" altLang="ko-KR" sz="969" kern="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355998" y="2397003"/>
            <a:ext cx="1220390" cy="425328"/>
          </a:xfrm>
          <a:prstGeom prst="rect">
            <a:avLst/>
          </a:prstGeom>
          <a:solidFill>
            <a:srgbClr val="003366">
              <a:alpha val="80000"/>
            </a:srgbClr>
          </a:solidFill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49846" tIns="49846" rIns="49846" bIns="49846" anchor="ctr"/>
          <a:lstStyle/>
          <a:p>
            <a:pPr algn="ctr" latinLnBrk="0">
              <a:defRPr/>
            </a:pPr>
            <a:r>
              <a:rPr lang="ko-KR" altLang="en-US" sz="969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무료</a:t>
            </a:r>
          </a:p>
        </p:txBody>
      </p: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366713" y="3135557"/>
            <a:ext cx="1220391" cy="425328"/>
          </a:xfrm>
          <a:prstGeom prst="rect">
            <a:avLst/>
          </a:prstGeom>
          <a:solidFill>
            <a:srgbClr val="FF6600">
              <a:alpha val="80000"/>
            </a:srgbClr>
          </a:solidFill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49846" tIns="49846" rIns="49846" bIns="49846" anchor="ctr"/>
          <a:lstStyle/>
          <a:p>
            <a:pPr algn="ctr" latinLnBrk="0">
              <a:defRPr/>
            </a:pPr>
            <a:r>
              <a:rPr lang="ko-KR" altLang="en-US" sz="969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반환 의무</a:t>
            </a: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366713" y="4007095"/>
            <a:ext cx="1220391" cy="425328"/>
          </a:xfrm>
          <a:prstGeom prst="rect">
            <a:avLst/>
          </a:prstGeom>
          <a:solidFill>
            <a:srgbClr val="FF6600">
              <a:alpha val="80000"/>
            </a:srgbClr>
          </a:solidFill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49846" tIns="49846" rIns="49846" bIns="49846" anchor="ctr"/>
          <a:lstStyle/>
          <a:p>
            <a:pPr algn="ctr" latinLnBrk="0">
              <a:defRPr/>
            </a:pPr>
            <a:r>
              <a:rPr lang="ko-KR" altLang="en-US" sz="969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저작권</a:t>
            </a:r>
          </a:p>
        </p:txBody>
      </p: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1804988" y="1732086"/>
            <a:ext cx="1063229" cy="425328"/>
          </a:xfrm>
          <a:prstGeom prst="rect">
            <a:avLst/>
          </a:prstGeom>
          <a:solidFill>
            <a:srgbClr val="C0C0C0">
              <a:alpha val="50000"/>
            </a:srgbClr>
          </a:solidFill>
          <a:ln w="6350" algn="ctr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defRPr/>
            </a:pPr>
            <a:r>
              <a:rPr lang="ko-KR" altLang="en-US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공개되어 있는 </a:t>
            </a:r>
          </a:p>
          <a:p>
            <a:pPr latinLnBrk="0">
              <a:defRPr/>
            </a:pPr>
            <a:r>
              <a:rPr lang="ko-KR" altLang="en-US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소스 코드</a:t>
            </a:r>
          </a:p>
        </p:txBody>
      </p:sp>
      <p:sp>
        <p:nvSpPr>
          <p:cNvPr id="32784" name="Rectangle 19"/>
          <p:cNvSpPr>
            <a:spLocks noChangeArrowheads="1"/>
          </p:cNvSpPr>
          <p:nvPr/>
        </p:nvSpPr>
        <p:spPr bwMode="auto">
          <a:xfrm>
            <a:off x="3227786" y="1732086"/>
            <a:ext cx="3292077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공개 되어 있는 소스 코드를 통해 알고리즘과 로직을 분석하고 응용할 수 있어 설계자</a:t>
            </a:r>
            <a:r>
              <a:rPr lang="en-US" altLang="ko-KR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개발자</a:t>
            </a:r>
            <a:r>
              <a:rPr lang="en-US" altLang="ko-KR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테스터의 </a:t>
            </a:r>
            <a:r>
              <a:rPr lang="ko-KR" altLang="en-US" sz="831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rPr>
              <a:t>소프트웨어 기술력 증강</a:t>
            </a:r>
          </a:p>
        </p:txBody>
      </p:sp>
      <p:sp>
        <p:nvSpPr>
          <p:cNvPr id="35" name="Line 20"/>
          <p:cNvSpPr>
            <a:spLocks noChangeShapeType="1"/>
          </p:cNvSpPr>
          <p:nvPr/>
        </p:nvSpPr>
        <p:spPr bwMode="auto">
          <a:xfrm flipV="1">
            <a:off x="264319" y="2280505"/>
            <a:ext cx="6362700" cy="16485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1804988" y="2397003"/>
            <a:ext cx="1063229" cy="197827"/>
          </a:xfrm>
          <a:prstGeom prst="rect">
            <a:avLst/>
          </a:prstGeom>
          <a:solidFill>
            <a:srgbClr val="C0C0C0">
              <a:alpha val="50000"/>
            </a:srgbClr>
          </a:solidFill>
          <a:ln w="6350" algn="ctr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defRPr/>
            </a:pPr>
            <a:r>
              <a:rPr lang="ko-KR" altLang="en-US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내부 사용</a:t>
            </a:r>
          </a:p>
        </p:txBody>
      </p:sp>
      <p:sp>
        <p:nvSpPr>
          <p:cNvPr id="32787" name="Rectangle 22"/>
          <p:cNvSpPr>
            <a:spLocks noChangeArrowheads="1"/>
          </p:cNvSpPr>
          <p:nvPr/>
        </p:nvSpPr>
        <p:spPr bwMode="auto">
          <a:xfrm>
            <a:off x="3227786" y="2397003"/>
            <a:ext cx="3292077" cy="148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en-US" altLang="ko-KR" sz="831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rPr>
              <a:t>TCO(Total Cost Ownership) </a:t>
            </a:r>
            <a:r>
              <a:rPr lang="ko-KR" altLang="en-US" sz="831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rPr>
              <a:t>절감</a:t>
            </a:r>
          </a:p>
        </p:txBody>
      </p:sp>
      <p:sp>
        <p:nvSpPr>
          <p:cNvPr id="38" name="Line 23"/>
          <p:cNvSpPr>
            <a:spLocks noChangeShapeType="1"/>
          </p:cNvSpPr>
          <p:nvPr/>
        </p:nvSpPr>
        <p:spPr bwMode="auto">
          <a:xfrm flipV="1">
            <a:off x="245270" y="2930037"/>
            <a:ext cx="6465094" cy="31872"/>
          </a:xfrm>
          <a:prstGeom prst="line">
            <a:avLst/>
          </a:prstGeom>
          <a:noFill/>
          <a:ln w="38100">
            <a:solidFill>
              <a:srgbClr val="666666"/>
            </a:solidFill>
            <a:round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89" name="Rectangle 24"/>
          <p:cNvSpPr>
            <a:spLocks noChangeArrowheads="1"/>
          </p:cNvSpPr>
          <p:nvPr/>
        </p:nvSpPr>
        <p:spPr bwMode="auto">
          <a:xfrm>
            <a:off x="1804988" y="3144349"/>
            <a:ext cx="1063229" cy="425328"/>
          </a:xfrm>
          <a:prstGeom prst="rect">
            <a:avLst/>
          </a:prstGeom>
          <a:solidFill>
            <a:srgbClr val="C0C0C0">
              <a:alpha val="50195"/>
            </a:srgbClr>
          </a:solidFill>
          <a:ln w="6350" algn="ctr">
            <a:solidFill>
              <a:srgbClr val="FF6600"/>
            </a:solidFill>
            <a:miter lim="800000"/>
            <a:headEnd/>
            <a:tailEnd/>
          </a:ln>
        </p:spPr>
        <p:txBody>
          <a:bodyPr lIns="49846" tIns="49846" rIns="49846" bIns="49846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buFont typeface="Monotype Sorts" pitchFamily="2" charset="2"/>
              <a:buNone/>
            </a:pP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특정 </a:t>
            </a:r>
            <a:r>
              <a:rPr lang="en-US" altLang="ko-KR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OSS</a:t>
            </a: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라이선스의 소스 코드 공개 의무</a:t>
            </a:r>
          </a:p>
        </p:txBody>
      </p:sp>
      <p:sp>
        <p:nvSpPr>
          <p:cNvPr id="32790" name="Rectangle 25"/>
          <p:cNvSpPr>
            <a:spLocks noChangeArrowheads="1"/>
          </p:cNvSpPr>
          <p:nvPr/>
        </p:nvSpPr>
        <p:spPr bwMode="auto">
          <a:xfrm>
            <a:off x="3234929" y="3012466"/>
            <a:ext cx="3292077" cy="78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FF6600"/>
              </a:buClr>
              <a:buSzPct val="115000"/>
              <a:buFont typeface="Wingdings" pitchFamily="2" charset="2"/>
              <a:buChar char="§"/>
            </a:pPr>
            <a:r>
              <a:rPr lang="en-US" altLang="ko-KR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GPL, LGPL, MPL, CPL, IBM, EPL, OSL, Qt </a:t>
            </a: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등이 해당됨</a:t>
            </a:r>
            <a:endParaRPr lang="ko-KR" altLang="en-US" sz="831">
              <a:solidFill>
                <a:srgbClr val="003399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FF6600"/>
              </a:buClr>
              <a:buSzPct val="115000"/>
              <a:buFont typeface="Wingdings" pitchFamily="2" charset="2"/>
              <a:buChar char="§"/>
            </a:pPr>
            <a:r>
              <a:rPr lang="ko-KR" altLang="en-US" sz="831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연결된 소프트웨어의 소스 코드 </a:t>
            </a:r>
            <a:r>
              <a:rPr lang="ko-KR" altLang="en-US" sz="831">
                <a:solidFill>
                  <a:srgbClr val="FF6600"/>
                </a:solidFill>
                <a:latin typeface="Arial" pitchFamily="34" charset="0"/>
                <a:ea typeface="+mn-ea"/>
                <a:cs typeface="Arial" pitchFamily="34" charset="0"/>
              </a:rPr>
              <a:t>공개의무</a:t>
            </a:r>
            <a:r>
              <a:rPr lang="ko-KR" altLang="en-US" sz="831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가 발생</a:t>
            </a:r>
          </a:p>
          <a:p>
            <a:pPr eaLnBrk="1" hangingPunct="1">
              <a:buClr>
                <a:srgbClr val="FF6600"/>
              </a:buClr>
              <a:buSzPct val="115000"/>
              <a:buFont typeface="Wingdings" pitchFamily="2" charset="2"/>
              <a:buChar char="§"/>
            </a:pPr>
            <a:r>
              <a:rPr lang="ko-KR" altLang="en-US" sz="831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비공개 </a:t>
            </a:r>
            <a:r>
              <a:rPr lang="en-US" altLang="ko-KR" sz="831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SW</a:t>
            </a:r>
            <a:r>
              <a:rPr lang="ko-KR" altLang="en-US" sz="831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가 </a:t>
            </a:r>
            <a:r>
              <a:rPr lang="en-US" altLang="ko-KR" sz="831">
                <a:solidFill>
                  <a:srgbClr val="FF6600"/>
                </a:solidFill>
                <a:latin typeface="Arial" pitchFamily="34" charset="0"/>
                <a:ea typeface="+mn-ea"/>
                <a:cs typeface="Arial" pitchFamily="34" charset="0"/>
              </a:rPr>
              <a:t>OSS</a:t>
            </a:r>
            <a:r>
              <a:rPr lang="ko-KR" altLang="en-US" sz="831">
                <a:solidFill>
                  <a:srgbClr val="FF6600"/>
                </a:solidFill>
                <a:latin typeface="Arial" pitchFamily="34" charset="0"/>
                <a:ea typeface="+mn-ea"/>
                <a:cs typeface="Arial" pitchFamily="34" charset="0"/>
              </a:rPr>
              <a:t>로 변경</a:t>
            </a:r>
            <a:r>
              <a:rPr lang="ko-KR" altLang="en-US" sz="831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될 수 있음</a:t>
            </a:r>
          </a:p>
          <a:p>
            <a:pPr eaLnBrk="1" hangingPunct="1">
              <a:buClr>
                <a:srgbClr val="FF6600"/>
              </a:buClr>
              <a:buSzPct val="115000"/>
              <a:buFont typeface="Wingdings" pitchFamily="2" charset="2"/>
              <a:buChar char="§"/>
            </a:pP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특허</a:t>
            </a:r>
            <a:r>
              <a:rPr lang="en-US" altLang="ko-KR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영업비밀</a:t>
            </a:r>
            <a:r>
              <a:rPr lang="en-US" altLang="ko-KR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핵심기술 등의 </a:t>
            </a:r>
            <a:r>
              <a:rPr lang="ko-KR" altLang="en-US" sz="831">
                <a:solidFill>
                  <a:srgbClr val="FF6600"/>
                </a:solidFill>
                <a:latin typeface="Arial" pitchFamily="34" charset="0"/>
                <a:ea typeface="+mn-ea"/>
                <a:cs typeface="Arial" pitchFamily="34" charset="0"/>
              </a:rPr>
              <a:t>외부 유출</a:t>
            </a: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가능성 존재</a:t>
            </a:r>
            <a:r>
              <a:rPr lang="ko-KR" altLang="en-US" sz="831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lang="ko-KR" altLang="en-US" sz="831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 flipV="1">
            <a:off x="264319" y="3858725"/>
            <a:ext cx="6362700" cy="16485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92" name="Rectangle 27"/>
          <p:cNvSpPr>
            <a:spLocks noChangeArrowheads="1"/>
          </p:cNvSpPr>
          <p:nvPr/>
        </p:nvSpPr>
        <p:spPr bwMode="auto">
          <a:xfrm>
            <a:off x="1804988" y="4015888"/>
            <a:ext cx="1063229" cy="425328"/>
          </a:xfrm>
          <a:prstGeom prst="rect">
            <a:avLst/>
          </a:prstGeom>
          <a:solidFill>
            <a:srgbClr val="C0C0C0">
              <a:alpha val="50195"/>
            </a:srgbClr>
          </a:solidFill>
          <a:ln w="6350" algn="ctr">
            <a:solidFill>
              <a:srgbClr val="FF6600"/>
            </a:solidFill>
            <a:miter lim="800000"/>
            <a:headEnd/>
            <a:tailEnd/>
          </a:ln>
        </p:spPr>
        <p:txBody>
          <a:bodyPr lIns="49846" tIns="49846" rIns="49846" bIns="49846" anchor="ctr"/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buFont typeface="Monotype Sorts" pitchFamily="2" charset="2"/>
              <a:buNone/>
            </a:pP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저작권법에 따른 법적 권리 보장</a:t>
            </a:r>
          </a:p>
        </p:txBody>
      </p:sp>
      <p:sp>
        <p:nvSpPr>
          <p:cNvPr id="32793" name="Rectangle 28"/>
          <p:cNvSpPr>
            <a:spLocks noChangeArrowheads="1"/>
          </p:cNvSpPr>
          <p:nvPr/>
        </p:nvSpPr>
        <p:spPr bwMode="auto">
          <a:xfrm>
            <a:off x="3231357" y="3954341"/>
            <a:ext cx="3342085" cy="54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24923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FF6600"/>
              </a:buClr>
              <a:buSzPct val="115000"/>
              <a:buFont typeface="Wingdings" pitchFamily="2" charset="2"/>
              <a:buChar char="§"/>
            </a:pPr>
            <a:r>
              <a:rPr lang="en-US" altLang="ko-KR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OSS</a:t>
            </a: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라이선스 미 준수 시 저작자와 </a:t>
            </a:r>
            <a:r>
              <a:rPr lang="ko-KR" altLang="en-US" sz="831">
                <a:solidFill>
                  <a:srgbClr val="FF6600"/>
                </a:solidFill>
                <a:latin typeface="Arial" pitchFamily="34" charset="0"/>
                <a:ea typeface="+mn-ea"/>
                <a:cs typeface="Arial" pitchFamily="34" charset="0"/>
              </a:rPr>
              <a:t>분쟁 가능</a:t>
            </a:r>
          </a:p>
          <a:p>
            <a:pPr eaLnBrk="1" latinLnBrk="0" hangingPunct="1">
              <a:buClr>
                <a:srgbClr val="FF6600"/>
              </a:buClr>
              <a:buSzPct val="115000"/>
              <a:buFont typeface="Wingdings" pitchFamily="2" charset="2"/>
              <a:buChar char="§"/>
            </a:pP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협력업체가 저작권 위반 시 협력업체가 책임을 지더라도 최종적으로 고객이 동의하지 않는 소스 코드 공개 등은 </a:t>
            </a:r>
            <a:r>
              <a:rPr lang="ko-KR" altLang="en-US" sz="831">
                <a:solidFill>
                  <a:srgbClr val="FF6600"/>
                </a:solidFill>
                <a:latin typeface="Arial" pitchFamily="34" charset="0"/>
                <a:ea typeface="+mn-ea"/>
                <a:cs typeface="Arial" pitchFamily="34" charset="0"/>
              </a:rPr>
              <a:t>공급사의  부담</a:t>
            </a: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이 됨</a:t>
            </a:r>
          </a:p>
        </p:txBody>
      </p:sp>
      <p:sp>
        <p:nvSpPr>
          <p:cNvPr id="44" name="Rectangle 29"/>
          <p:cNvSpPr>
            <a:spLocks noChangeArrowheads="1"/>
          </p:cNvSpPr>
          <p:nvPr/>
        </p:nvSpPr>
        <p:spPr bwMode="auto">
          <a:xfrm>
            <a:off x="1804988" y="2645386"/>
            <a:ext cx="1063229" cy="197827"/>
          </a:xfrm>
          <a:prstGeom prst="rect">
            <a:avLst/>
          </a:prstGeom>
          <a:solidFill>
            <a:srgbClr val="C0C0C0">
              <a:alpha val="50000"/>
            </a:srgbClr>
          </a:solidFill>
          <a:ln w="6350" algn="ctr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defRPr/>
            </a:pPr>
            <a:r>
              <a:rPr lang="ko-KR" altLang="en-US" sz="83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외부 판매</a:t>
            </a:r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>
            <a:off x="3081338" y="2594831"/>
            <a:ext cx="3433762" cy="1099"/>
          </a:xfrm>
          <a:prstGeom prst="line">
            <a:avLst/>
          </a:prstGeom>
          <a:noFill/>
          <a:ln w="19050">
            <a:solidFill>
              <a:srgbClr val="808080"/>
            </a:solidFill>
            <a:prstDash val="sysDot"/>
            <a:round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buFont typeface="Monotype Sorts" pitchFamily="2" charset="2"/>
              <a:buChar char="l"/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796" name="Rectangle 31"/>
          <p:cNvSpPr>
            <a:spLocks noChangeArrowheads="1"/>
          </p:cNvSpPr>
          <p:nvPr/>
        </p:nvSpPr>
        <p:spPr bwMode="auto">
          <a:xfrm>
            <a:off x="3236119" y="2648683"/>
            <a:ext cx="3292079" cy="14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기술지원 및 유지보수 서비스를 기반으로 </a:t>
            </a:r>
            <a:r>
              <a:rPr lang="ko-KR" altLang="en-US" sz="831">
                <a:solidFill>
                  <a:srgbClr val="003399"/>
                </a:solidFill>
                <a:latin typeface="Arial" pitchFamily="34" charset="0"/>
                <a:ea typeface="+mn-ea"/>
                <a:cs typeface="Arial" pitchFamily="34" charset="0"/>
              </a:rPr>
              <a:t>사업 가능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4779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3305" tIns="31652" rIns="63305" bIns="31652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ko-KR" altLang="en-US" dirty="0"/>
              <a:t>오픈소스 라이선스 </a:t>
            </a:r>
            <a:r>
              <a:rPr lang="en-US" altLang="ko-KR" dirty="0"/>
              <a:t>– </a:t>
            </a:r>
            <a:r>
              <a:rPr lang="ko-KR" altLang="en-US" dirty="0"/>
              <a:t>특징</a:t>
            </a:r>
            <a:r>
              <a:rPr lang="en-US" altLang="ko-KR" dirty="0"/>
              <a:t>(</a:t>
            </a:r>
            <a:r>
              <a:rPr lang="ko-KR" altLang="en-US" dirty="0"/>
              <a:t>양면성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21132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직사각형 56"/>
          <p:cNvSpPr>
            <a:spLocks noChangeArrowheads="1"/>
          </p:cNvSpPr>
          <p:nvPr/>
        </p:nvSpPr>
        <p:spPr bwMode="auto">
          <a:xfrm>
            <a:off x="46436" y="3527914"/>
            <a:ext cx="2050256" cy="731960"/>
          </a:xfrm>
          <a:prstGeom prst="rect">
            <a:avLst/>
          </a:prstGeom>
          <a:solidFill>
            <a:srgbClr val="FAE46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 sz="1246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3011" name="Rectangle 37"/>
          <p:cNvSpPr>
            <a:spLocks noChangeArrowheads="1"/>
          </p:cNvSpPr>
          <p:nvPr/>
        </p:nvSpPr>
        <p:spPr bwMode="auto">
          <a:xfrm>
            <a:off x="4500563" y="1300163"/>
            <a:ext cx="707231" cy="297839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소프트웨어</a:t>
            </a:r>
          </a:p>
        </p:txBody>
      </p:sp>
      <p:sp>
        <p:nvSpPr>
          <p:cNvPr id="43012" name="Rectangle 38"/>
          <p:cNvSpPr>
            <a:spLocks noChangeArrowheads="1"/>
          </p:cNvSpPr>
          <p:nvPr/>
        </p:nvSpPr>
        <p:spPr bwMode="auto">
          <a:xfrm>
            <a:off x="3398044" y="1715601"/>
            <a:ext cx="707231" cy="296740"/>
          </a:xfrm>
          <a:prstGeom prst="rect">
            <a:avLst/>
          </a:prstGeom>
          <a:solidFill>
            <a:srgbClr val="FFFFCC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OSS</a:t>
            </a:r>
            <a:endParaRPr lang="ko-KR" altLang="en-US" sz="623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SW </a:t>
            </a: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라이선스</a:t>
            </a:r>
          </a:p>
        </p:txBody>
      </p:sp>
      <p:sp>
        <p:nvSpPr>
          <p:cNvPr id="43013" name="Rectangle 39"/>
          <p:cNvSpPr>
            <a:spLocks noChangeArrowheads="1"/>
          </p:cNvSpPr>
          <p:nvPr/>
        </p:nvSpPr>
        <p:spPr bwMode="auto">
          <a:xfrm>
            <a:off x="5674519" y="1715601"/>
            <a:ext cx="708423" cy="2967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비공개</a:t>
            </a:r>
          </a:p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SW </a:t>
            </a: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라이선스</a:t>
            </a:r>
          </a:p>
        </p:txBody>
      </p:sp>
      <p:sp>
        <p:nvSpPr>
          <p:cNvPr id="43014" name="Rectangle 40"/>
          <p:cNvSpPr>
            <a:spLocks noChangeArrowheads="1"/>
          </p:cNvSpPr>
          <p:nvPr/>
        </p:nvSpPr>
        <p:spPr bwMode="auto">
          <a:xfrm>
            <a:off x="5317332" y="2167305"/>
            <a:ext cx="707231" cy="2978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비특허</a:t>
            </a:r>
          </a:p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소프트웨어</a:t>
            </a:r>
          </a:p>
        </p:txBody>
      </p:sp>
      <p:sp>
        <p:nvSpPr>
          <p:cNvPr id="43015" name="Rectangle 41"/>
          <p:cNvSpPr>
            <a:spLocks noChangeArrowheads="1"/>
          </p:cNvSpPr>
          <p:nvPr/>
        </p:nvSpPr>
        <p:spPr bwMode="auto">
          <a:xfrm>
            <a:off x="1616869" y="2645387"/>
            <a:ext cx="706041" cy="296740"/>
          </a:xfrm>
          <a:prstGeom prst="rect">
            <a:avLst/>
          </a:prstGeom>
          <a:solidFill>
            <a:srgbClr val="FFCC66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반환의무</a:t>
            </a:r>
          </a:p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(Reciprocal)</a:t>
            </a:r>
          </a:p>
        </p:txBody>
      </p:sp>
      <p:sp>
        <p:nvSpPr>
          <p:cNvPr id="43016" name="Rectangle 42"/>
          <p:cNvSpPr>
            <a:spLocks noChangeArrowheads="1"/>
          </p:cNvSpPr>
          <p:nvPr/>
        </p:nvSpPr>
        <p:spPr bwMode="auto">
          <a:xfrm>
            <a:off x="3730229" y="2645387"/>
            <a:ext cx="707231" cy="296740"/>
          </a:xfrm>
          <a:prstGeom prst="rect">
            <a:avLst/>
          </a:prstGeom>
          <a:solidFill>
            <a:srgbClr val="CCFF99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반환 불필요</a:t>
            </a:r>
          </a:p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(Permissive)</a:t>
            </a:r>
          </a:p>
        </p:txBody>
      </p:sp>
      <p:sp>
        <p:nvSpPr>
          <p:cNvPr id="43017" name="Rectangle 43"/>
          <p:cNvSpPr>
            <a:spLocks noChangeArrowheads="1"/>
          </p:cNvSpPr>
          <p:nvPr/>
        </p:nvSpPr>
        <p:spPr bwMode="auto">
          <a:xfrm>
            <a:off x="829867" y="3134459"/>
            <a:ext cx="707231" cy="2978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특허조항</a:t>
            </a:r>
          </a:p>
        </p:txBody>
      </p:sp>
      <p:sp>
        <p:nvSpPr>
          <p:cNvPr id="43018" name="Rectangle 44"/>
          <p:cNvSpPr>
            <a:spLocks noChangeArrowheads="1"/>
          </p:cNvSpPr>
          <p:nvPr/>
        </p:nvSpPr>
        <p:spPr bwMode="auto">
          <a:xfrm>
            <a:off x="3081338" y="3134459"/>
            <a:ext cx="706041" cy="2978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제약</a:t>
            </a:r>
          </a:p>
        </p:txBody>
      </p:sp>
      <p:sp>
        <p:nvSpPr>
          <p:cNvPr id="43019" name="Rectangle 45"/>
          <p:cNvSpPr>
            <a:spLocks noChangeArrowheads="1"/>
          </p:cNvSpPr>
          <p:nvPr/>
        </p:nvSpPr>
        <p:spPr bwMode="auto">
          <a:xfrm>
            <a:off x="4336257" y="3134459"/>
            <a:ext cx="707231" cy="2978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무제약</a:t>
            </a:r>
          </a:p>
        </p:txBody>
      </p:sp>
      <p:sp>
        <p:nvSpPr>
          <p:cNvPr id="43020" name="Rectangle 46"/>
          <p:cNvSpPr>
            <a:spLocks noChangeArrowheads="1"/>
          </p:cNvSpPr>
          <p:nvPr/>
        </p:nvSpPr>
        <p:spPr bwMode="auto">
          <a:xfrm>
            <a:off x="5704285" y="3134459"/>
            <a:ext cx="707231" cy="2978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공유 가능</a:t>
            </a:r>
          </a:p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소프트웨어</a:t>
            </a:r>
          </a:p>
        </p:txBody>
      </p:sp>
      <p:sp>
        <p:nvSpPr>
          <p:cNvPr id="43021" name="Rectangle 47"/>
          <p:cNvSpPr>
            <a:spLocks noChangeArrowheads="1"/>
          </p:cNvSpPr>
          <p:nvPr/>
        </p:nvSpPr>
        <p:spPr bwMode="auto">
          <a:xfrm>
            <a:off x="6111479" y="2167305"/>
            <a:ext cx="707231" cy="2978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특허</a:t>
            </a:r>
          </a:p>
          <a:p>
            <a:pPr algn="ctr" eaLnBrk="1" latinLnBrk="0" hangingPunct="1">
              <a:buFont typeface="Monotype Sorts" pitchFamily="2" charset="2"/>
              <a:buNone/>
            </a:pPr>
            <a:r>
              <a:rPr lang="ko-KR" altLang="en-US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소프트웨어</a:t>
            </a:r>
          </a:p>
        </p:txBody>
      </p:sp>
      <p:sp>
        <p:nvSpPr>
          <p:cNvPr id="43022" name="Rectangle 50"/>
          <p:cNvSpPr>
            <a:spLocks noChangeArrowheads="1"/>
          </p:cNvSpPr>
          <p:nvPr/>
        </p:nvSpPr>
        <p:spPr bwMode="auto">
          <a:xfrm>
            <a:off x="472678" y="3568579"/>
            <a:ext cx="375047" cy="296740"/>
          </a:xfrm>
          <a:prstGeom prst="rect">
            <a:avLst/>
          </a:prstGeom>
          <a:solidFill>
            <a:srgbClr val="FF99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MPL</a:t>
            </a:r>
          </a:p>
        </p:txBody>
      </p:sp>
      <p:sp>
        <p:nvSpPr>
          <p:cNvPr id="43023" name="Rectangle 51"/>
          <p:cNvSpPr>
            <a:spLocks noChangeArrowheads="1"/>
          </p:cNvSpPr>
          <p:nvPr/>
        </p:nvSpPr>
        <p:spPr bwMode="auto">
          <a:xfrm>
            <a:off x="881063" y="3568579"/>
            <a:ext cx="375047" cy="296740"/>
          </a:xfrm>
          <a:prstGeom prst="rect">
            <a:avLst/>
          </a:prstGeom>
          <a:solidFill>
            <a:srgbClr val="FF99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OSL</a:t>
            </a:r>
          </a:p>
        </p:txBody>
      </p:sp>
      <p:sp>
        <p:nvSpPr>
          <p:cNvPr id="43024" name="Rectangle 52"/>
          <p:cNvSpPr>
            <a:spLocks noChangeArrowheads="1"/>
          </p:cNvSpPr>
          <p:nvPr/>
        </p:nvSpPr>
        <p:spPr bwMode="auto">
          <a:xfrm>
            <a:off x="1291828" y="3568579"/>
            <a:ext cx="375047" cy="296740"/>
          </a:xfrm>
          <a:prstGeom prst="rect">
            <a:avLst/>
          </a:prstGeom>
          <a:solidFill>
            <a:srgbClr val="FF99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CPL</a:t>
            </a:r>
          </a:p>
        </p:txBody>
      </p:sp>
      <p:sp>
        <p:nvSpPr>
          <p:cNvPr id="43025" name="Rectangle 53"/>
          <p:cNvSpPr>
            <a:spLocks noChangeArrowheads="1"/>
          </p:cNvSpPr>
          <p:nvPr/>
        </p:nvSpPr>
        <p:spPr bwMode="auto">
          <a:xfrm>
            <a:off x="1702595" y="3568579"/>
            <a:ext cx="375047" cy="296740"/>
          </a:xfrm>
          <a:prstGeom prst="rect">
            <a:avLst/>
          </a:prstGeom>
          <a:solidFill>
            <a:srgbClr val="FF99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IBM</a:t>
            </a:r>
          </a:p>
        </p:txBody>
      </p:sp>
      <p:sp>
        <p:nvSpPr>
          <p:cNvPr id="43026" name="Rectangle 54"/>
          <p:cNvSpPr>
            <a:spLocks noChangeArrowheads="1"/>
          </p:cNvSpPr>
          <p:nvPr/>
        </p:nvSpPr>
        <p:spPr bwMode="auto">
          <a:xfrm>
            <a:off x="2114551" y="3568579"/>
            <a:ext cx="375047" cy="296740"/>
          </a:xfrm>
          <a:prstGeom prst="rect">
            <a:avLst/>
          </a:prstGeom>
          <a:solidFill>
            <a:srgbClr val="0070C0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rPr>
              <a:t>GPL2.0</a:t>
            </a:r>
          </a:p>
        </p:txBody>
      </p:sp>
      <p:sp>
        <p:nvSpPr>
          <p:cNvPr id="43027" name="Rectangle 55"/>
          <p:cNvSpPr>
            <a:spLocks noChangeArrowheads="1"/>
          </p:cNvSpPr>
          <p:nvPr/>
        </p:nvSpPr>
        <p:spPr bwMode="auto">
          <a:xfrm>
            <a:off x="2518172" y="3568579"/>
            <a:ext cx="375047" cy="296740"/>
          </a:xfrm>
          <a:prstGeom prst="rect">
            <a:avLst/>
          </a:prstGeom>
          <a:solidFill>
            <a:srgbClr val="0070C0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rPr>
              <a:t>LGPL2.0</a:t>
            </a:r>
          </a:p>
        </p:txBody>
      </p:sp>
      <p:sp>
        <p:nvSpPr>
          <p:cNvPr id="43028" name="Rectangle 56"/>
          <p:cNvSpPr>
            <a:spLocks noChangeArrowheads="1"/>
          </p:cNvSpPr>
          <p:nvPr/>
        </p:nvSpPr>
        <p:spPr bwMode="auto">
          <a:xfrm>
            <a:off x="3051573" y="3568579"/>
            <a:ext cx="376237" cy="2967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554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Original</a:t>
            </a:r>
          </a:p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554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BSD</a:t>
            </a:r>
          </a:p>
        </p:txBody>
      </p:sp>
      <p:sp>
        <p:nvSpPr>
          <p:cNvPr id="43029" name="Rectangle 57"/>
          <p:cNvSpPr>
            <a:spLocks noChangeArrowheads="1"/>
          </p:cNvSpPr>
          <p:nvPr/>
        </p:nvSpPr>
        <p:spPr bwMode="auto">
          <a:xfrm>
            <a:off x="3463528" y="3568579"/>
            <a:ext cx="375047" cy="2967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Apache</a:t>
            </a:r>
          </a:p>
        </p:txBody>
      </p:sp>
      <p:sp>
        <p:nvSpPr>
          <p:cNvPr id="43030" name="Rectangle 59"/>
          <p:cNvSpPr>
            <a:spLocks noChangeArrowheads="1"/>
          </p:cNvSpPr>
          <p:nvPr/>
        </p:nvSpPr>
        <p:spPr bwMode="auto">
          <a:xfrm>
            <a:off x="4286251" y="3568579"/>
            <a:ext cx="375047" cy="2967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MIT</a:t>
            </a:r>
          </a:p>
        </p:txBody>
      </p:sp>
      <p:sp>
        <p:nvSpPr>
          <p:cNvPr id="43031" name="Rectangle 60"/>
          <p:cNvSpPr>
            <a:spLocks noChangeArrowheads="1"/>
          </p:cNvSpPr>
          <p:nvPr/>
        </p:nvSpPr>
        <p:spPr bwMode="auto">
          <a:xfrm>
            <a:off x="4697016" y="3568579"/>
            <a:ext cx="375047" cy="2967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W3C</a:t>
            </a:r>
          </a:p>
        </p:txBody>
      </p:sp>
      <p:sp>
        <p:nvSpPr>
          <p:cNvPr id="43032" name="Rectangle 64"/>
          <p:cNvSpPr>
            <a:spLocks noChangeArrowheads="1"/>
          </p:cNvSpPr>
          <p:nvPr/>
        </p:nvSpPr>
        <p:spPr bwMode="auto">
          <a:xfrm>
            <a:off x="5317332" y="3574074"/>
            <a:ext cx="707231" cy="2978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Freeware</a:t>
            </a:r>
          </a:p>
        </p:txBody>
      </p:sp>
      <p:sp>
        <p:nvSpPr>
          <p:cNvPr id="43033" name="Rectangle 65"/>
          <p:cNvSpPr>
            <a:spLocks noChangeArrowheads="1"/>
          </p:cNvSpPr>
          <p:nvPr/>
        </p:nvSpPr>
        <p:spPr bwMode="auto">
          <a:xfrm>
            <a:off x="6100763" y="3574074"/>
            <a:ext cx="707231" cy="297840"/>
          </a:xfrm>
          <a:prstGeom prst="rect">
            <a:avLst/>
          </a:prstGeom>
          <a:solidFill>
            <a:srgbClr val="FFFF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Shareware</a:t>
            </a:r>
          </a:p>
        </p:txBody>
      </p:sp>
      <p:cxnSp>
        <p:nvCxnSpPr>
          <p:cNvPr id="43034" name="AutoShape 71"/>
          <p:cNvCxnSpPr>
            <a:cxnSpLocks noChangeShapeType="1"/>
            <a:stCxn id="43015" idx="2"/>
            <a:endCxn id="43027" idx="0"/>
          </p:cNvCxnSpPr>
          <p:nvPr/>
        </p:nvCxnSpPr>
        <p:spPr bwMode="auto">
          <a:xfrm rot="16200000" flipH="1">
            <a:off x="2025162" y="2887450"/>
            <a:ext cx="626452" cy="735806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5" name="AutoShape 72"/>
          <p:cNvCxnSpPr>
            <a:cxnSpLocks noChangeShapeType="1"/>
            <a:stCxn id="43015" idx="2"/>
            <a:endCxn id="43026" idx="0"/>
          </p:cNvCxnSpPr>
          <p:nvPr/>
        </p:nvCxnSpPr>
        <p:spPr bwMode="auto">
          <a:xfrm rot="16200000" flipH="1">
            <a:off x="1822756" y="3089856"/>
            <a:ext cx="626452" cy="330994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6" name="AutoShape 73"/>
          <p:cNvCxnSpPr>
            <a:cxnSpLocks noChangeShapeType="1"/>
            <a:stCxn id="43017" idx="0"/>
            <a:endCxn id="43015" idx="2"/>
          </p:cNvCxnSpPr>
          <p:nvPr/>
        </p:nvCxnSpPr>
        <p:spPr bwMode="auto">
          <a:xfrm rot="-5400000">
            <a:off x="1480817" y="2644791"/>
            <a:ext cx="192331" cy="787004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7" name="AutoShape 74"/>
          <p:cNvCxnSpPr>
            <a:cxnSpLocks noChangeShapeType="1"/>
            <a:stCxn id="43028" idx="0"/>
            <a:endCxn id="43018" idx="2"/>
          </p:cNvCxnSpPr>
          <p:nvPr/>
        </p:nvCxnSpPr>
        <p:spPr bwMode="auto">
          <a:xfrm rot="-5400000">
            <a:off x="3269182" y="3402806"/>
            <a:ext cx="136281" cy="195263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8" name="AutoShape 75"/>
          <p:cNvCxnSpPr>
            <a:cxnSpLocks noChangeShapeType="1"/>
            <a:stCxn id="43029" idx="0"/>
            <a:endCxn id="43018" idx="2"/>
          </p:cNvCxnSpPr>
          <p:nvPr/>
        </p:nvCxnSpPr>
        <p:spPr bwMode="auto">
          <a:xfrm rot="5400000" flipH="1">
            <a:off x="3474565" y="3392686"/>
            <a:ext cx="136281" cy="215503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39" name="AutoShape 76"/>
          <p:cNvCxnSpPr>
            <a:cxnSpLocks noChangeShapeType="1"/>
            <a:stCxn id="43030" idx="0"/>
            <a:endCxn id="43019" idx="2"/>
          </p:cNvCxnSpPr>
          <p:nvPr/>
        </p:nvCxnSpPr>
        <p:spPr bwMode="auto">
          <a:xfrm rot="-5400000">
            <a:off x="4513385" y="3392091"/>
            <a:ext cx="136281" cy="216694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0" name="AutoShape 77"/>
          <p:cNvCxnSpPr>
            <a:cxnSpLocks noChangeShapeType="1"/>
            <a:stCxn id="43031" idx="0"/>
            <a:endCxn id="43019" idx="2"/>
          </p:cNvCxnSpPr>
          <p:nvPr/>
        </p:nvCxnSpPr>
        <p:spPr bwMode="auto">
          <a:xfrm rot="5400000" flipH="1">
            <a:off x="4718768" y="3403402"/>
            <a:ext cx="136281" cy="194072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1" name="AutoShape 78"/>
          <p:cNvCxnSpPr>
            <a:cxnSpLocks noChangeShapeType="1"/>
            <a:stCxn id="43032" idx="0"/>
            <a:endCxn id="43020" idx="2"/>
          </p:cNvCxnSpPr>
          <p:nvPr/>
        </p:nvCxnSpPr>
        <p:spPr bwMode="auto">
          <a:xfrm rot="-5400000">
            <a:off x="5793536" y="3309709"/>
            <a:ext cx="141776" cy="386953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2" name="AutoShape 79"/>
          <p:cNvCxnSpPr>
            <a:cxnSpLocks noChangeShapeType="1"/>
            <a:stCxn id="43033" idx="0"/>
            <a:endCxn id="43020" idx="2"/>
          </p:cNvCxnSpPr>
          <p:nvPr/>
        </p:nvCxnSpPr>
        <p:spPr bwMode="auto">
          <a:xfrm rot="5400000" flipH="1">
            <a:off x="6185252" y="3304947"/>
            <a:ext cx="141776" cy="396478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3" name="AutoShape 80"/>
          <p:cNvCxnSpPr>
            <a:cxnSpLocks noChangeShapeType="1"/>
            <a:stCxn id="43019" idx="0"/>
            <a:endCxn id="43016" idx="2"/>
          </p:cNvCxnSpPr>
          <p:nvPr/>
        </p:nvCxnSpPr>
        <p:spPr bwMode="auto">
          <a:xfrm rot="5400000" flipH="1">
            <a:off x="4290693" y="2735278"/>
            <a:ext cx="192331" cy="606029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4" name="AutoShape 81"/>
          <p:cNvCxnSpPr>
            <a:cxnSpLocks noChangeShapeType="1"/>
            <a:stCxn id="43018" idx="0"/>
            <a:endCxn id="43016" idx="2"/>
          </p:cNvCxnSpPr>
          <p:nvPr/>
        </p:nvCxnSpPr>
        <p:spPr bwMode="auto">
          <a:xfrm rot="-5400000">
            <a:off x="3663234" y="2713847"/>
            <a:ext cx="192331" cy="648890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5" name="AutoShape 82"/>
          <p:cNvCxnSpPr>
            <a:cxnSpLocks noChangeShapeType="1"/>
            <a:stCxn id="43015" idx="0"/>
            <a:endCxn id="43012" idx="2"/>
          </p:cNvCxnSpPr>
          <p:nvPr/>
        </p:nvCxnSpPr>
        <p:spPr bwMode="auto">
          <a:xfrm rot="5400000" flipH="1" flipV="1">
            <a:off x="2544549" y="1438275"/>
            <a:ext cx="633046" cy="1781175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6" name="AutoShape 83"/>
          <p:cNvCxnSpPr>
            <a:cxnSpLocks noChangeShapeType="1"/>
            <a:stCxn id="43016" idx="0"/>
            <a:endCxn id="43012" idx="2"/>
          </p:cNvCxnSpPr>
          <p:nvPr/>
        </p:nvCxnSpPr>
        <p:spPr bwMode="auto">
          <a:xfrm rot="16200000" flipV="1">
            <a:off x="3601229" y="2162772"/>
            <a:ext cx="633046" cy="332184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7" name="AutoShape 84"/>
          <p:cNvCxnSpPr>
            <a:cxnSpLocks noChangeShapeType="1"/>
            <a:stCxn id="43012" idx="0"/>
            <a:endCxn id="43011" idx="2"/>
          </p:cNvCxnSpPr>
          <p:nvPr/>
        </p:nvCxnSpPr>
        <p:spPr bwMode="auto">
          <a:xfrm rot="-5400000">
            <a:off x="4245311" y="1104443"/>
            <a:ext cx="117597" cy="1102519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8" name="AutoShape 85"/>
          <p:cNvCxnSpPr>
            <a:cxnSpLocks noChangeShapeType="1"/>
            <a:stCxn id="43013" idx="2"/>
            <a:endCxn id="43014" idx="0"/>
          </p:cNvCxnSpPr>
          <p:nvPr/>
        </p:nvCxnSpPr>
        <p:spPr bwMode="auto">
          <a:xfrm rot="5400000">
            <a:off x="5772060" y="1911228"/>
            <a:ext cx="154964" cy="357188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49" name="AutoShape 86"/>
          <p:cNvCxnSpPr>
            <a:cxnSpLocks noChangeShapeType="1"/>
            <a:stCxn id="43021" idx="2"/>
            <a:endCxn id="43020" idx="0"/>
          </p:cNvCxnSpPr>
          <p:nvPr/>
        </p:nvCxnSpPr>
        <p:spPr bwMode="auto">
          <a:xfrm rot="5400000">
            <a:off x="5926840" y="2596205"/>
            <a:ext cx="669314" cy="407194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50" name="AutoShape 87"/>
          <p:cNvCxnSpPr>
            <a:cxnSpLocks noChangeShapeType="1"/>
            <a:stCxn id="43014" idx="2"/>
            <a:endCxn id="43020" idx="0"/>
          </p:cNvCxnSpPr>
          <p:nvPr/>
        </p:nvCxnSpPr>
        <p:spPr bwMode="auto">
          <a:xfrm rot="16200000" flipH="1">
            <a:off x="5529767" y="2606325"/>
            <a:ext cx="669314" cy="386953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51" name="AutoShape 88"/>
          <p:cNvCxnSpPr>
            <a:cxnSpLocks noChangeShapeType="1"/>
            <a:stCxn id="43013" idx="0"/>
            <a:endCxn id="43011" idx="2"/>
          </p:cNvCxnSpPr>
          <p:nvPr/>
        </p:nvCxnSpPr>
        <p:spPr bwMode="auto">
          <a:xfrm rot="16200000" flipV="1">
            <a:off x="5382359" y="1069823"/>
            <a:ext cx="117597" cy="1173957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52" name="Rectangle 50"/>
          <p:cNvSpPr>
            <a:spLocks noChangeArrowheads="1"/>
          </p:cNvSpPr>
          <p:nvPr/>
        </p:nvSpPr>
        <p:spPr bwMode="auto">
          <a:xfrm>
            <a:off x="64294" y="3574074"/>
            <a:ext cx="375047" cy="297840"/>
          </a:xfrm>
          <a:prstGeom prst="rect">
            <a:avLst/>
          </a:prstGeom>
          <a:solidFill>
            <a:srgbClr val="FF99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QT</a:t>
            </a:r>
          </a:p>
        </p:txBody>
      </p:sp>
      <p:cxnSp>
        <p:nvCxnSpPr>
          <p:cNvPr id="43053" name="AutoShape 85"/>
          <p:cNvCxnSpPr>
            <a:cxnSpLocks noChangeShapeType="1"/>
            <a:stCxn id="43021" idx="0"/>
            <a:endCxn id="43013" idx="2"/>
          </p:cNvCxnSpPr>
          <p:nvPr/>
        </p:nvCxnSpPr>
        <p:spPr bwMode="auto">
          <a:xfrm rot="16200000" flipV="1">
            <a:off x="6169133" y="1871343"/>
            <a:ext cx="154964" cy="436959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33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56" name="Rectangle 54"/>
          <p:cNvSpPr>
            <a:spLocks noChangeArrowheads="1"/>
          </p:cNvSpPr>
          <p:nvPr/>
        </p:nvSpPr>
        <p:spPr bwMode="auto">
          <a:xfrm>
            <a:off x="1300163" y="3914776"/>
            <a:ext cx="375047" cy="296740"/>
          </a:xfrm>
          <a:prstGeom prst="rect">
            <a:avLst/>
          </a:prstGeom>
          <a:solidFill>
            <a:srgbClr val="FF99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GPL3.0</a:t>
            </a:r>
          </a:p>
        </p:txBody>
      </p:sp>
      <p:sp>
        <p:nvSpPr>
          <p:cNvPr id="43057" name="Rectangle 55"/>
          <p:cNvSpPr>
            <a:spLocks noChangeArrowheads="1"/>
          </p:cNvSpPr>
          <p:nvPr/>
        </p:nvSpPr>
        <p:spPr bwMode="auto">
          <a:xfrm>
            <a:off x="1703784" y="3914776"/>
            <a:ext cx="375047" cy="296740"/>
          </a:xfrm>
          <a:prstGeom prst="rect">
            <a:avLst/>
          </a:prstGeom>
          <a:solidFill>
            <a:srgbClr val="FF99FF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>
            <a:lvl1pPr marL="176213" indent="-176213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buFont typeface="Monotype Sorts" pitchFamily="2" charset="2"/>
              <a:buNone/>
            </a:pPr>
            <a:r>
              <a:rPr lang="en-US" altLang="ko-KR" sz="623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LGPL3.0</a:t>
            </a:r>
          </a:p>
        </p:txBody>
      </p:sp>
      <p:cxnSp>
        <p:nvCxnSpPr>
          <p:cNvPr id="43058" name="직선 연결선 58"/>
          <p:cNvCxnSpPr>
            <a:cxnSpLocks noChangeShapeType="1"/>
            <a:stCxn id="43017" idx="2"/>
          </p:cNvCxnSpPr>
          <p:nvPr/>
        </p:nvCxnSpPr>
        <p:spPr bwMode="auto">
          <a:xfrm flipH="1">
            <a:off x="1182292" y="3432298"/>
            <a:ext cx="1190" cy="9231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537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3305" tIns="31652" rIns="63305" bIns="31652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ko-KR" altLang="en-US" dirty="0"/>
              <a:t>오픈소스 라이선스 </a:t>
            </a:r>
            <a:r>
              <a:rPr lang="en-US" altLang="ko-KR" dirty="0"/>
              <a:t>– </a:t>
            </a:r>
            <a:r>
              <a:rPr lang="ko-KR" altLang="en-US" dirty="0"/>
              <a:t>분류</a:t>
            </a:r>
          </a:p>
        </p:txBody>
      </p:sp>
    </p:spTree>
    <p:extLst>
      <p:ext uri="{BB962C8B-B14F-4D97-AF65-F5344CB8AC3E}">
        <p14:creationId xmlns:p14="http://schemas.microsoft.com/office/powerpoint/2010/main" val="165810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1298E-D1E1-4208-AD65-B8A22E5B5BA0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환경</a:t>
            </a:r>
            <a:endParaRPr lang="en-US" altLang="ko-KR" dirty="0"/>
          </a:p>
          <a:p>
            <a:pPr lvl="1"/>
            <a:r>
              <a:rPr lang="en-US" altLang="ko-KR" dirty="0"/>
              <a:t>Q202</a:t>
            </a:r>
          </a:p>
          <a:p>
            <a:pPr lvl="1"/>
            <a:r>
              <a:rPr lang="ko-KR" altLang="en-US" dirty="0"/>
              <a:t>각자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Virtual Box</a:t>
            </a:r>
          </a:p>
          <a:p>
            <a:r>
              <a:rPr lang="en-US" altLang="ko-KR" dirty="0"/>
              <a:t>Ubuntu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4140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직사각형 7"/>
          <p:cNvSpPr>
            <a:spLocks noChangeArrowheads="1"/>
          </p:cNvSpPr>
          <p:nvPr/>
        </p:nvSpPr>
        <p:spPr bwMode="auto">
          <a:xfrm>
            <a:off x="2349103" y="4548921"/>
            <a:ext cx="1879041" cy="20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727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 </a:t>
            </a:r>
            <a:r>
              <a:rPr lang="ko-KR" altLang="en-US" sz="727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출처 </a:t>
            </a:r>
            <a:r>
              <a:rPr lang="en-US" altLang="ko-KR" sz="727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: Black Duck Software, </a:t>
            </a:r>
            <a:r>
              <a:rPr lang="en-US" altLang="ko-KR" sz="727" b="0" dirty="0" err="1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Inc</a:t>
            </a:r>
            <a:r>
              <a:rPr lang="en-US" altLang="ko-KR" sz="727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 2014</a:t>
            </a:r>
            <a:r>
              <a:rPr lang="ko-KR" altLang="en-US" sz="727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년</a:t>
            </a:r>
            <a:r>
              <a:rPr lang="en-US" altLang="ko-KR" sz="727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]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89034" y="876792"/>
          <a:ext cx="6381018" cy="3650490"/>
        </p:xfrm>
        <a:graphic>
          <a:graphicData uri="http://schemas.openxmlformats.org/drawingml/2006/table">
            <a:tbl>
              <a:tblPr/>
              <a:tblGrid>
                <a:gridCol w="698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3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00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Rank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E8BC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License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E8BC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E8B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GNU General Public License (GPL) 2.0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26%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2.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MIT License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18%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3.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Apache License 2.0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15%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4.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GNU General Public License (GPL) 3.0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1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5.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BSD License 2.0 (3-clause, New or Revised) License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7%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6.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Artistic License (Perl)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5%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81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7.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E46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GNU Lesser General Public License (LGPL) 2.1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E46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5%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E4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81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8.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E46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GNU Lesser General Public License (LGPL) 3.0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E46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2%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E4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9.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http://www.opensource.org/licenses/ms-pl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2%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10.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B4A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Eclipse Public License (EPL)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B4A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2%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B4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11.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Code Project Open License 1.02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12.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B4A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Mozilla Public License (MPL) 1.1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B4A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&lt; 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B4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13.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Simplified BSD License (BSD)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&lt; 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12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14.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Common Development and Distribution License (CDDL)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&lt; 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15.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Microsoft Reciprocal License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&lt; 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81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16.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GNU Affero General Public License v3 or later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&lt; 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810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17.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Sun GPL With Classpath Exception v2.0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&lt; 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18.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CDDL-1.1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&lt; 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19.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zlib/libpng License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&lt; 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09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20.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B4A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Common Public License (CPL)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B4A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263F86"/>
                        </a:buClr>
                        <a:buSzPct val="100000"/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Franklin Gothic Book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A0C465"/>
                        </a:buClr>
                        <a:buSzPct val="100000"/>
                        <a:buFont typeface="Arial" pitchFamily="34" charset="0"/>
                        <a:defRPr sz="2000"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F58220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212121"/>
                        </a:buClr>
                        <a:buSzPct val="100000"/>
                        <a:buFont typeface="Arial" pitchFamily="34" charset="0"/>
                        <a:defRPr>
                          <a:solidFill>
                            <a:srgbClr val="6F6F6F"/>
                          </a:solidFill>
                          <a:latin typeface="Franklin Gothic Book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산돌고딕 M" panose="02030504000101010101" pitchFamily="18" charset="-127"/>
                          <a:ea typeface="산돌고딕 M" panose="02030504000101010101" pitchFamily="18" charset="-127"/>
                        </a:rPr>
                        <a:t>&lt; 1%</a:t>
                      </a:r>
                    </a:p>
                  </a:txBody>
                  <a:tcPr marL="54000" marR="20320" marT="24923" marB="937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B4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42569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3305" tIns="31652" rIns="63305" bIns="31652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ko-KR" altLang="en-US" dirty="0"/>
              <a:t> 라이선스 사용빈도 </a:t>
            </a:r>
            <a:r>
              <a:rPr lang="en-US" altLang="ko-KR" dirty="0"/>
              <a:t>Top 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009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99752" y="2602524"/>
            <a:ext cx="6370301" cy="548421"/>
          </a:xfrm>
          <a:prstGeom prst="rect">
            <a:avLst/>
          </a:prstGeom>
          <a:solidFill>
            <a:srgbClr val="DDDDDD">
              <a:alpha val="83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49846" tIns="49846" rIns="49846" bIns="49846" anchor="ctr"/>
          <a:lstStyle/>
          <a:p>
            <a:pPr latinLnBrk="0"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99752" y="3267442"/>
            <a:ext cx="6370301" cy="548420"/>
          </a:xfrm>
          <a:prstGeom prst="rect">
            <a:avLst/>
          </a:prstGeom>
          <a:solidFill>
            <a:srgbClr val="DDDDDD">
              <a:alpha val="83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49846" tIns="49846" rIns="49846" bIns="49846" anchor="ctr"/>
          <a:lstStyle/>
          <a:p>
            <a:pPr latinLnBrk="0"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9752" y="1921120"/>
            <a:ext cx="6370301" cy="548421"/>
          </a:xfrm>
          <a:prstGeom prst="rect">
            <a:avLst/>
          </a:prstGeom>
          <a:solidFill>
            <a:srgbClr val="DDDDDD">
              <a:alpha val="83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49846" tIns="49846" rIns="49846" bIns="49846" anchor="ctr"/>
          <a:lstStyle/>
          <a:p>
            <a:pPr latinLnBrk="0"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28120" y="1971676"/>
            <a:ext cx="1284684" cy="425328"/>
          </a:xfrm>
          <a:prstGeom prst="rect">
            <a:avLst/>
          </a:prstGeom>
          <a:solidFill>
            <a:schemeClr val="accent1">
              <a:alpha val="80000"/>
            </a:schemeClr>
          </a:solidFill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49846" tIns="49846" rIns="49846" bIns="49846" anchor="ctr"/>
          <a:lstStyle/>
          <a:p>
            <a:pPr algn="ctr" latinLnBrk="0">
              <a:defRPr/>
            </a:pPr>
            <a:r>
              <a:rPr lang="en-US" altLang="ko-KR" sz="969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GPL</a:t>
            </a:r>
          </a:p>
          <a:p>
            <a:pPr algn="ctr" latinLnBrk="0">
              <a:defRPr/>
            </a:pPr>
            <a:r>
              <a:rPr lang="en-US" altLang="ko-KR" sz="692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(General Public License)</a:t>
            </a:r>
          </a:p>
        </p:txBody>
      </p:sp>
      <p:sp>
        <p:nvSpPr>
          <p:cNvPr id="38918" name="Rectangle 12"/>
          <p:cNvSpPr>
            <a:spLocks noChangeArrowheads="1"/>
          </p:cNvSpPr>
          <p:nvPr/>
        </p:nvSpPr>
        <p:spPr bwMode="auto">
          <a:xfrm>
            <a:off x="1659239" y="1971676"/>
            <a:ext cx="3464719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자유로운 사용</a:t>
            </a:r>
            <a:r>
              <a:rPr lang="en-US" altLang="ko-KR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복제</a:t>
            </a:r>
            <a:r>
              <a:rPr lang="en-US" altLang="ko-KR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배포 및 수정</a:t>
            </a:r>
            <a:endParaRPr lang="ko-KR" altLang="en-US" sz="831" b="0">
              <a:solidFill>
                <a:srgbClr val="003399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저작권 표시</a:t>
            </a:r>
            <a:r>
              <a:rPr lang="en-US" altLang="ko-KR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보증책임이 없다는 표시</a:t>
            </a:r>
            <a:r>
              <a:rPr lang="en-US" altLang="ko-KR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, GPL </a:t>
            </a: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명시</a:t>
            </a:r>
            <a:endParaRPr lang="en-US" altLang="ko-KR" sz="831" b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소프트웨어 수정 및 링크 시 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모든 코드를 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GPL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에 의해 공개 </a:t>
            </a: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flipV="1">
            <a:off x="98823" y="2520096"/>
            <a:ext cx="6697266" cy="16485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328120" y="2643188"/>
            <a:ext cx="1284684" cy="425328"/>
          </a:xfrm>
          <a:prstGeom prst="rect">
            <a:avLst/>
          </a:prstGeom>
          <a:solidFill>
            <a:schemeClr val="accent1">
              <a:alpha val="80000"/>
            </a:schemeClr>
          </a:solidFill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49846" tIns="49846" rIns="49846" bIns="49846" anchor="ctr"/>
          <a:lstStyle/>
          <a:p>
            <a:pPr algn="ctr" latinLnBrk="0">
              <a:defRPr/>
            </a:pPr>
            <a:r>
              <a:rPr lang="en-US" altLang="ko-KR" sz="969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LGPL</a:t>
            </a:r>
          </a:p>
          <a:p>
            <a:pPr algn="ctr" latinLnBrk="0">
              <a:defRPr/>
            </a:pPr>
            <a:r>
              <a:rPr lang="en-US" altLang="ko-KR" sz="692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(Lesser General Public License)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328120" y="3317997"/>
            <a:ext cx="1284684" cy="425328"/>
          </a:xfrm>
          <a:prstGeom prst="rect">
            <a:avLst/>
          </a:prstGeom>
          <a:solidFill>
            <a:schemeClr val="accent1">
              <a:alpha val="80000"/>
            </a:schemeClr>
          </a:solidFill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49846" tIns="49846" rIns="49846" bIns="49846" anchor="ctr"/>
          <a:lstStyle/>
          <a:p>
            <a:pPr algn="ctr" latinLnBrk="0">
              <a:defRPr/>
            </a:pPr>
            <a:r>
              <a:rPr lang="en-US" altLang="ko-KR" sz="969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MPL</a:t>
            </a:r>
          </a:p>
          <a:p>
            <a:pPr algn="ctr" latinLnBrk="0">
              <a:defRPr/>
            </a:pPr>
            <a:r>
              <a:rPr lang="en-US" altLang="ko-KR" sz="692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(Mozilla Public License)</a:t>
            </a:r>
            <a:endParaRPr lang="ko-KR" altLang="en-US" sz="692" kern="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922" name="Rectangle 19"/>
          <p:cNvSpPr>
            <a:spLocks noChangeArrowheads="1"/>
          </p:cNvSpPr>
          <p:nvPr/>
        </p:nvSpPr>
        <p:spPr bwMode="auto">
          <a:xfrm>
            <a:off x="1659239" y="2653080"/>
            <a:ext cx="3464719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자유로운 사용</a:t>
            </a:r>
            <a:r>
              <a:rPr lang="en-US" altLang="ko-KR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복제</a:t>
            </a:r>
            <a:r>
              <a:rPr lang="en-US" altLang="ko-KR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배포 및 수정</a:t>
            </a:r>
            <a:endParaRPr lang="ko-KR" altLang="en-US" sz="831" b="0">
              <a:solidFill>
                <a:srgbClr val="003399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저작권 표시</a:t>
            </a:r>
            <a:r>
              <a:rPr lang="en-US" altLang="ko-KR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보증책임이 없다는 표시</a:t>
            </a:r>
            <a:r>
              <a:rPr lang="en-US" altLang="ko-KR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, LGPL </a:t>
            </a: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명시</a:t>
            </a:r>
            <a:endParaRPr lang="en-US" altLang="ko-KR" sz="831" b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소프트웨어 수정 및 링크 시 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모든 코드를 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LGPL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에 의해 공개 </a:t>
            </a:r>
            <a:endParaRPr lang="en-US" altLang="ko-KR" sz="831" b="0">
              <a:solidFill>
                <a:srgbClr val="0033CC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</a:pP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    (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단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라이브러리 링크 시 공개하지 않음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)</a:t>
            </a:r>
            <a:endParaRPr lang="ko-KR" altLang="en-US" sz="831" b="0">
              <a:solidFill>
                <a:srgbClr val="0033CC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 flipV="1">
            <a:off x="127398" y="3866418"/>
            <a:ext cx="6697266" cy="16486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그룹 36"/>
          <p:cNvGrpSpPr>
            <a:grpSpLocks/>
          </p:cNvGrpSpPr>
          <p:nvPr/>
        </p:nvGrpSpPr>
        <p:grpSpPr bwMode="auto">
          <a:xfrm>
            <a:off x="319785" y="1607895"/>
            <a:ext cx="1339453" cy="278056"/>
            <a:chOff x="120613" y="1822428"/>
            <a:chExt cx="1785938" cy="401643"/>
          </a:xfrm>
        </p:grpSpPr>
        <p:sp>
          <p:nvSpPr>
            <p:cNvPr id="38944" name="모서리가 둥근 직사각형 34"/>
            <p:cNvSpPr>
              <a:spLocks noChangeArrowheads="1"/>
            </p:cNvSpPr>
            <p:nvPr/>
          </p:nvSpPr>
          <p:spPr bwMode="auto">
            <a:xfrm>
              <a:off x="120613" y="1822428"/>
              <a:ext cx="1785938" cy="401643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endParaRPr lang="ko-KR" altLang="en-US" sz="1246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" name="Text Box 54"/>
            <p:cNvSpPr txBox="1">
              <a:spLocks noChangeArrowheads="1"/>
            </p:cNvSpPr>
            <p:nvPr/>
          </p:nvSpPr>
          <p:spPr bwMode="auto">
            <a:xfrm>
              <a:off x="222213" y="1874816"/>
              <a:ext cx="1538289" cy="3180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9692">
              <a:spAutoFit/>
            </a:bodyPr>
            <a:lstStyle/>
            <a:p>
              <a:pPr algn="ctr" latinLnBrk="0">
                <a:defRPr/>
              </a:pPr>
              <a:r>
                <a:rPr lang="ko-KR" altLang="en-US" sz="831" kern="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라이선스</a:t>
              </a:r>
            </a:p>
          </p:txBody>
        </p:sp>
      </p:grpSp>
      <p:grpSp>
        <p:nvGrpSpPr>
          <p:cNvPr id="4" name="그룹 40"/>
          <p:cNvGrpSpPr>
            <a:grpSpLocks/>
          </p:cNvGrpSpPr>
          <p:nvPr/>
        </p:nvGrpSpPr>
        <p:grpSpPr bwMode="auto">
          <a:xfrm>
            <a:off x="2756995" y="1607895"/>
            <a:ext cx="1339453" cy="278056"/>
            <a:chOff x="120613" y="1822428"/>
            <a:chExt cx="1785938" cy="401643"/>
          </a:xfrm>
        </p:grpSpPr>
        <p:sp>
          <p:nvSpPr>
            <p:cNvPr id="38942" name="모서리가 둥근 직사각형 41"/>
            <p:cNvSpPr>
              <a:spLocks noChangeArrowheads="1"/>
            </p:cNvSpPr>
            <p:nvPr/>
          </p:nvSpPr>
          <p:spPr bwMode="auto">
            <a:xfrm>
              <a:off x="120613" y="1822428"/>
              <a:ext cx="1785938" cy="401643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endParaRPr lang="ko-KR" altLang="en-US" sz="1246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auto">
            <a:xfrm>
              <a:off x="222213" y="1874816"/>
              <a:ext cx="1538289" cy="3180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9692">
              <a:spAutoFit/>
            </a:bodyPr>
            <a:lstStyle/>
            <a:p>
              <a:pPr algn="ctr" latinLnBrk="0">
                <a:defRPr/>
              </a:pPr>
              <a:r>
                <a:rPr lang="ko-KR" altLang="en-US" sz="831" kern="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주요 의무사항</a:t>
              </a:r>
            </a:p>
          </p:txBody>
        </p:sp>
      </p:grpSp>
      <p:sp>
        <p:nvSpPr>
          <p:cNvPr id="21" name="Line 20"/>
          <p:cNvSpPr>
            <a:spLocks noChangeShapeType="1"/>
          </p:cNvSpPr>
          <p:nvPr/>
        </p:nvSpPr>
        <p:spPr bwMode="auto">
          <a:xfrm flipV="1">
            <a:off x="98823" y="3209193"/>
            <a:ext cx="6697266" cy="16486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927" name="Rectangle 12"/>
          <p:cNvSpPr>
            <a:spLocks noChangeArrowheads="1"/>
          </p:cNvSpPr>
          <p:nvPr/>
        </p:nvSpPr>
        <p:spPr bwMode="auto">
          <a:xfrm>
            <a:off x="4874699" y="1885951"/>
            <a:ext cx="1615679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en-US" altLang="ko-KR" sz="831" b="0" dirty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GPL </a:t>
            </a:r>
            <a:r>
              <a:rPr lang="ko-KR" altLang="en-US" sz="831" b="0" dirty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코드와 연결된 모든 코드</a:t>
            </a:r>
          </a:p>
        </p:txBody>
      </p:sp>
      <p:grpSp>
        <p:nvGrpSpPr>
          <p:cNvPr id="9" name="그룹 48"/>
          <p:cNvGrpSpPr>
            <a:grpSpLocks/>
          </p:cNvGrpSpPr>
          <p:nvPr/>
        </p:nvGrpSpPr>
        <p:grpSpPr bwMode="auto">
          <a:xfrm>
            <a:off x="4984237" y="1607895"/>
            <a:ext cx="1339453" cy="278056"/>
            <a:chOff x="120613" y="1822428"/>
            <a:chExt cx="1785938" cy="401643"/>
          </a:xfrm>
        </p:grpSpPr>
        <p:sp>
          <p:nvSpPr>
            <p:cNvPr id="38940" name="모서리가 둥근 직사각형 49"/>
            <p:cNvSpPr>
              <a:spLocks noChangeArrowheads="1"/>
            </p:cNvSpPr>
            <p:nvPr/>
          </p:nvSpPr>
          <p:spPr bwMode="auto">
            <a:xfrm>
              <a:off x="120613" y="1822428"/>
              <a:ext cx="1785938" cy="401643"/>
            </a:xfrm>
            <a:prstGeom prst="roundRect">
              <a:avLst>
                <a:gd name="adj" fmla="val 16667"/>
              </a:avLst>
            </a:prstGeom>
            <a:solidFill>
              <a:srgbClr val="0033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endParaRPr lang="ko-KR" altLang="en-US" sz="1246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Text Box 54"/>
            <p:cNvSpPr txBox="1">
              <a:spLocks noChangeArrowheads="1"/>
            </p:cNvSpPr>
            <p:nvPr/>
          </p:nvSpPr>
          <p:spPr bwMode="auto">
            <a:xfrm>
              <a:off x="222213" y="1874816"/>
              <a:ext cx="1538289" cy="3180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9692">
              <a:spAutoFit/>
            </a:bodyPr>
            <a:lstStyle/>
            <a:p>
              <a:pPr algn="ctr" latinLnBrk="0">
                <a:defRPr/>
              </a:pPr>
              <a:r>
                <a:rPr lang="ko-KR" altLang="en-US" sz="831" kern="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공개 범위 및 특징</a:t>
              </a:r>
            </a:p>
          </p:txBody>
        </p:sp>
      </p:grpSp>
      <p:sp>
        <p:nvSpPr>
          <p:cNvPr id="38929" name="Rectangle 12"/>
          <p:cNvSpPr>
            <a:spLocks noChangeArrowheads="1"/>
          </p:cNvSpPr>
          <p:nvPr/>
        </p:nvSpPr>
        <p:spPr bwMode="auto">
          <a:xfrm>
            <a:off x="4900893" y="2643189"/>
            <a:ext cx="1615679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LGPL 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코드와 연결된 모든 코드</a:t>
            </a:r>
          </a:p>
        </p:txBody>
      </p:sp>
      <p:sp>
        <p:nvSpPr>
          <p:cNvPr id="38930" name="Rectangle 19"/>
          <p:cNvSpPr>
            <a:spLocks noChangeArrowheads="1"/>
          </p:cNvSpPr>
          <p:nvPr/>
        </p:nvSpPr>
        <p:spPr bwMode="auto">
          <a:xfrm>
            <a:off x="1659239" y="3333385"/>
            <a:ext cx="3464719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자유로운 사용</a:t>
            </a:r>
            <a:r>
              <a:rPr lang="en-US" altLang="ko-KR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복제</a:t>
            </a:r>
            <a:r>
              <a:rPr lang="en-US" altLang="ko-KR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배포 및 수정</a:t>
            </a:r>
            <a:endParaRPr lang="ko-KR" altLang="en-US" sz="831" b="0">
              <a:solidFill>
                <a:srgbClr val="003399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저작권 표시</a:t>
            </a:r>
            <a:r>
              <a:rPr lang="en-US" altLang="ko-KR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보증책임이 없다는 표시</a:t>
            </a:r>
            <a:r>
              <a:rPr lang="en-US" altLang="ko-KR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, MPL </a:t>
            </a: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명시</a:t>
            </a:r>
            <a:endParaRPr lang="en-US" altLang="ko-KR" sz="831" b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특허 보복조항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(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특허 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SW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사용시 특허권을 주장할 수 없음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소프트웨어 수정 및 링크 시 해당 파일을 공개</a:t>
            </a:r>
          </a:p>
        </p:txBody>
      </p:sp>
      <p:sp>
        <p:nvSpPr>
          <p:cNvPr id="38931" name="Rectangle 12"/>
          <p:cNvSpPr>
            <a:spLocks noChangeArrowheads="1"/>
          </p:cNvSpPr>
          <p:nvPr/>
        </p:nvSpPr>
        <p:spPr bwMode="auto">
          <a:xfrm>
            <a:off x="4902085" y="3333385"/>
            <a:ext cx="1615678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MPL 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코드와 연결된 해당 파일</a:t>
            </a: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189035" y="3908182"/>
            <a:ext cx="6370301" cy="548421"/>
          </a:xfrm>
          <a:prstGeom prst="rect">
            <a:avLst/>
          </a:prstGeom>
          <a:solidFill>
            <a:srgbClr val="DDDDDD">
              <a:alpha val="83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none" lIns="49846" tIns="49846" rIns="49846" bIns="49846" anchor="ctr"/>
          <a:lstStyle/>
          <a:p>
            <a:pPr latinLnBrk="0"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15"/>
          <p:cNvSpPr>
            <a:spLocks noChangeArrowheads="1"/>
          </p:cNvSpPr>
          <p:nvPr/>
        </p:nvSpPr>
        <p:spPr bwMode="auto">
          <a:xfrm>
            <a:off x="317404" y="3958738"/>
            <a:ext cx="1284685" cy="425328"/>
          </a:xfrm>
          <a:prstGeom prst="rect">
            <a:avLst/>
          </a:prstGeom>
          <a:solidFill>
            <a:schemeClr val="accent1">
              <a:alpha val="80000"/>
            </a:schemeClr>
          </a:solidFill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49846" tIns="49846" rIns="49846" bIns="49846" anchor="ctr"/>
          <a:lstStyle/>
          <a:p>
            <a:pPr algn="ctr" latinLnBrk="0">
              <a:defRPr/>
            </a:pPr>
            <a:r>
              <a:rPr lang="en-US" altLang="ko-KR" sz="969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EPL</a:t>
            </a:r>
          </a:p>
          <a:p>
            <a:pPr algn="ctr" latinLnBrk="0">
              <a:defRPr/>
            </a:pPr>
            <a:r>
              <a:rPr lang="en-US" altLang="ko-KR" sz="692" kern="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(Eclipse Public License)</a:t>
            </a:r>
            <a:endParaRPr lang="ko-KR" altLang="en-US" sz="692" kern="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Line 20"/>
          <p:cNvSpPr>
            <a:spLocks noChangeShapeType="1"/>
          </p:cNvSpPr>
          <p:nvPr/>
        </p:nvSpPr>
        <p:spPr bwMode="auto">
          <a:xfrm flipV="1">
            <a:off x="116681" y="4507157"/>
            <a:ext cx="6697266" cy="16485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/>
          </a:ln>
          <a:effectLst/>
        </p:spPr>
        <p:txBody>
          <a:bodyPr lIns="49846" tIns="49846" rIns="49846" bIns="49846" anchor="ctr"/>
          <a:lstStyle/>
          <a:p>
            <a:pPr latinLnBrk="0">
              <a:defRPr/>
            </a:pPr>
            <a:endParaRPr lang="ko-KR" altLang="en-US" sz="1246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935" name="Rectangle 19"/>
          <p:cNvSpPr>
            <a:spLocks noChangeArrowheads="1"/>
          </p:cNvSpPr>
          <p:nvPr/>
        </p:nvSpPr>
        <p:spPr bwMode="auto">
          <a:xfrm>
            <a:off x="1648523" y="3974124"/>
            <a:ext cx="3464719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자유로운 사용</a:t>
            </a:r>
            <a:r>
              <a:rPr lang="en-US" altLang="ko-KR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복제</a:t>
            </a:r>
            <a:r>
              <a:rPr lang="en-US" altLang="ko-KR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배포 및 수정</a:t>
            </a:r>
            <a:endParaRPr lang="ko-KR" altLang="en-US" sz="831" b="0">
              <a:solidFill>
                <a:srgbClr val="003399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저작권 표시</a:t>
            </a:r>
            <a:r>
              <a:rPr lang="en-US" altLang="ko-KR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, </a:t>
            </a: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보증책임이 없다는 표시</a:t>
            </a:r>
            <a:r>
              <a:rPr lang="en-US" altLang="ko-KR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, MPL </a:t>
            </a:r>
            <a:r>
              <a:rPr lang="ko-KR" altLang="en-US" sz="831" b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명시</a:t>
            </a:r>
            <a:endParaRPr lang="en-US" altLang="ko-KR" sz="831" b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특허 보복조항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(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특허 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SW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사용시 특허권을 주장할 수 없음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소프트웨어 수정 및 링크 시 해당 모듈을 공개</a:t>
            </a:r>
          </a:p>
        </p:txBody>
      </p:sp>
      <p:sp>
        <p:nvSpPr>
          <p:cNvPr id="38936" name="Rectangle 12"/>
          <p:cNvSpPr>
            <a:spLocks noChangeArrowheads="1"/>
          </p:cNvSpPr>
          <p:nvPr/>
        </p:nvSpPr>
        <p:spPr bwMode="auto">
          <a:xfrm>
            <a:off x="4891368" y="3965332"/>
            <a:ext cx="1615679" cy="3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769" tIns="49846" rIns="49846" bIns="49846" anchor="ctr"/>
          <a:lstStyle>
            <a:lvl1pPr marL="180975" indent="-180975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EPL 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코드와 연결된 해당 모듈</a:t>
            </a:r>
            <a:endParaRPr lang="en-US" altLang="ko-KR" sz="831" b="0">
              <a:solidFill>
                <a:srgbClr val="0033CC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eaLnBrk="1" hangingPunct="1">
              <a:buClr>
                <a:srgbClr val="003366"/>
              </a:buClr>
              <a:buSzPct val="115000"/>
              <a:buFont typeface="Wingdings" pitchFamily="2" charset="2"/>
              <a:buChar char="§"/>
            </a:pP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특허 </a:t>
            </a:r>
            <a:r>
              <a:rPr lang="en-US" altLang="ko-KR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SW</a:t>
            </a:r>
            <a:r>
              <a:rPr lang="ko-KR" altLang="en-US" sz="831" b="0">
                <a:solidFill>
                  <a:srgbClr val="0033CC"/>
                </a:solidFill>
                <a:latin typeface="Arial" pitchFamily="34" charset="0"/>
                <a:ea typeface="+mn-ea"/>
                <a:cs typeface="Arial" pitchFamily="34" charset="0"/>
              </a:rPr>
              <a:t>시 특허권리 주장하지 못함</a:t>
            </a:r>
          </a:p>
        </p:txBody>
      </p:sp>
      <p:sp>
        <p:nvSpPr>
          <p:cNvPr id="38" name="직사각형 11"/>
          <p:cNvSpPr>
            <a:spLocks noChangeArrowheads="1"/>
          </p:cNvSpPr>
          <p:nvPr/>
        </p:nvSpPr>
        <p:spPr bwMode="auto">
          <a:xfrm>
            <a:off x="183118" y="824629"/>
            <a:ext cx="6370703" cy="642355"/>
          </a:xfrm>
          <a:prstGeom prst="rect">
            <a:avLst/>
          </a:prstGeom>
          <a:noFill/>
          <a:ln w="19050" algn="ctr">
            <a:noFill/>
            <a:round/>
            <a:headEnd/>
            <a:tailEnd/>
          </a:ln>
        </p:spPr>
        <p:txBody>
          <a:bodyPr wrap="square" rtlCol="0">
            <a:spAutoFit/>
          </a:bodyPr>
          <a:lstStyle/>
          <a:p>
            <a:pPr marL="185736" indent="-185736" latinLnBrk="0">
              <a:spcBef>
                <a:spcPts val="415"/>
              </a:spcBef>
              <a:buSzPct val="100000"/>
              <a:buBlip>
                <a:blip r:embed="rId2"/>
              </a:buBlip>
            </a:pPr>
            <a:r>
              <a:rPr lang="en-US" altLang="ko-KR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주요 </a:t>
            </a:r>
            <a:r>
              <a:rPr lang="en-US" altLang="ko-KR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OSS</a:t>
            </a:r>
            <a:r>
              <a:rPr lang="ko-KR" altLang="en-US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라이선스인 </a:t>
            </a:r>
            <a:r>
              <a:rPr lang="en-US" altLang="ko-KR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GPL, LGPL, CPL, MPL </a:t>
            </a:r>
            <a:r>
              <a:rPr lang="ko-KR" altLang="en-US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등은 </a:t>
            </a:r>
            <a:r>
              <a:rPr lang="en-US" altLang="ko-KR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OSS </a:t>
            </a:r>
            <a:r>
              <a:rPr lang="ko-KR" altLang="en-US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코드 뿐 아니라 사용자 코드 공개의무 발생</a:t>
            </a:r>
            <a:endParaRPr lang="en-US" altLang="ko-KR" sz="969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185736" indent="-185736" latinLnBrk="0">
              <a:spcBef>
                <a:spcPts val="415"/>
              </a:spcBef>
              <a:buSzPct val="100000"/>
              <a:buBlip>
                <a:blip r:embed="rId2"/>
              </a:buBlip>
            </a:pPr>
            <a:r>
              <a:rPr lang="en-US" altLang="ko-KR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OSS</a:t>
            </a:r>
            <a:r>
              <a:rPr lang="ko-KR" altLang="en-US" sz="969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를 활용하면서 공개하기 어려운 코드를 보호하기 위해서는 적절한 라이선스 관리가 필요함</a:t>
            </a:r>
          </a:p>
          <a:p>
            <a:pPr marL="185736" indent="-185736" latinLnBrk="0">
              <a:spcBef>
                <a:spcPts val="415"/>
              </a:spcBef>
              <a:buSzPct val="100000"/>
              <a:buBlip>
                <a:blip r:embed="rId2"/>
              </a:buBlip>
            </a:pPr>
            <a:endParaRPr lang="ko-KR" altLang="en-US" sz="969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4650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3305" tIns="31652" rIns="63305" bIns="31652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ko-KR" altLang="en-US" dirty="0"/>
              <a:t> 주요 라이선스 및 의무사항</a:t>
            </a:r>
          </a:p>
        </p:txBody>
      </p:sp>
    </p:spTree>
    <p:extLst>
      <p:ext uri="{BB962C8B-B14F-4D97-AF65-F5344CB8AC3E}">
        <p14:creationId xmlns:p14="http://schemas.microsoft.com/office/powerpoint/2010/main" val="1503510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OSS License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복잡한 법적인 이슈는 변호사에게</a:t>
            </a:r>
            <a:r>
              <a:rPr lang="en-US" altLang="ko-KR" dirty="0"/>
              <a:t>..</a:t>
            </a:r>
          </a:p>
          <a:p>
            <a:pPr lvl="5"/>
            <a:endParaRPr lang="en-US" altLang="ko-KR" dirty="0"/>
          </a:p>
          <a:p>
            <a:r>
              <a:rPr lang="en-US" altLang="ko-KR" dirty="0"/>
              <a:t>OSS </a:t>
            </a:r>
            <a:r>
              <a:rPr lang="ko-KR" altLang="en-US" dirty="0"/>
              <a:t>라이선스는</a:t>
            </a:r>
            <a:r>
              <a:rPr lang="en-US" altLang="ko-KR" dirty="0"/>
              <a:t> </a:t>
            </a:r>
            <a:r>
              <a:rPr lang="ko-KR" altLang="en-US" dirty="0"/>
              <a:t>기본적으로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소프트웨어의 사용을 장려하기 위한 문서</a:t>
            </a:r>
            <a:endParaRPr lang="en-US" altLang="ko-KR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참여자들의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경제적 또는 비 경제적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이익이 최대가 되는 합의</a:t>
            </a:r>
            <a:endParaRPr lang="en-US" altLang="ko-K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400" dirty="0"/>
              <a:t>코드 자산</a:t>
            </a:r>
            <a:r>
              <a:rPr lang="en-US" altLang="ko-KR" sz="1400" dirty="0"/>
              <a:t>, </a:t>
            </a:r>
            <a:r>
              <a:rPr lang="ko-KR" altLang="en-US" sz="1400" dirty="0"/>
              <a:t>특허</a:t>
            </a:r>
            <a:r>
              <a:rPr lang="en-US" altLang="ko-KR" sz="1400" dirty="0"/>
              <a:t>, </a:t>
            </a:r>
            <a:r>
              <a:rPr lang="ko-KR" altLang="en-US" sz="1400" dirty="0"/>
              <a:t>상표권</a:t>
            </a:r>
            <a:endParaRPr lang="en-US" altLang="ko-KR" sz="1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공유와 헌신에 대한 예의</a:t>
            </a:r>
            <a:endParaRPr lang="en-US" altLang="ko-K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ko-KR" sz="1400" dirty="0"/>
              <a:t>Reputation, </a:t>
            </a:r>
            <a:r>
              <a:rPr lang="ko-KR" altLang="en-US" sz="1400" dirty="0"/>
              <a:t>원본 소스의 존중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1"/>
                </a:solidFill>
              </a:rPr>
              <a:t>저작자의 오픈 소스에 관한 철학의 존중</a:t>
            </a:r>
            <a:endParaRPr lang="en-US" altLang="ko-KR" dirty="0">
              <a:solidFill>
                <a:schemeClr val="tx1"/>
              </a:solidFill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400" dirty="0"/>
              <a:t>파생물의 공개 조건</a:t>
            </a:r>
            <a:endParaRPr lang="en-US" altLang="ko-KR" sz="1400" dirty="0"/>
          </a:p>
        </p:txBody>
      </p:sp>
      <p:pic>
        <p:nvPicPr>
          <p:cNvPr id="1028" name="Picture 4" descr="http://www.dwheeler.com/essays/floss-license-slide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928" y="3449760"/>
            <a:ext cx="3825938" cy="15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005064" y="4941039"/>
            <a:ext cx="2718148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/>
              <a:t>http://www.dwheeler.com/essays/floss-license-slide.html</a:t>
            </a:r>
          </a:p>
        </p:txBody>
      </p:sp>
    </p:spTree>
    <p:extLst>
      <p:ext uri="{BB962C8B-B14F-4D97-AF65-F5344CB8AC3E}">
        <p14:creationId xmlns:p14="http://schemas.microsoft.com/office/powerpoint/2010/main" val="1574298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</a:rPr>
              <a:t>주요 </a:t>
            </a:r>
            <a:r>
              <a:rPr lang="en-US" altLang="ko-KR" dirty="0">
                <a:latin typeface="맑은 고딕" panose="020B0503020000020004" pitchFamily="50" charset="-127"/>
              </a:rPr>
              <a:t>Open Source</a:t>
            </a:r>
            <a:r>
              <a:rPr lang="ko-KR" altLang="en-US" dirty="0">
                <a:latin typeface="맑은 고딕" panose="020B0503020000020004" pitchFamily="50" charset="-127"/>
              </a:rPr>
              <a:t> 라이선스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342900" y="757238"/>
          <a:ext cx="6164265" cy="2970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3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46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GPL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LGPL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MIT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(BSD,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MPL)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저작권 보호</a:t>
                      </a: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상용 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 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혼용 가능</a:t>
                      </a: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파생물</a:t>
                      </a: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공개</a:t>
                      </a:r>
                      <a:r>
                        <a:rPr lang="ko-KR" altLang="en-US" sz="1800" b="1" baseline="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의무</a:t>
                      </a:r>
                      <a:endParaRPr lang="ko-KR" altLang="en-US" sz="18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8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같은 라이선스 유지</a:t>
                      </a: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특허권행사 가능</a:t>
                      </a: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비공개</a:t>
                      </a:r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혼용</a:t>
                      </a: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6905" marR="66905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2829" y="4085821"/>
            <a:ext cx="351957" cy="36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2976" y="4058992"/>
            <a:ext cx="594066" cy="70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9165" y="4075053"/>
            <a:ext cx="681540" cy="68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015" y="4453570"/>
            <a:ext cx="841586" cy="2784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01008" y="771550"/>
            <a:ext cx="864096" cy="31999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599" y="3844316"/>
            <a:ext cx="784672" cy="2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68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08035"/>
            <a:ext cx="6218448" cy="799619"/>
          </a:xfrm>
        </p:spPr>
        <p:txBody>
          <a:bodyPr/>
          <a:lstStyle/>
          <a:p>
            <a:r>
              <a:rPr lang="en-US"/>
              <a:t>Permissive</a:t>
            </a:r>
          </a:p>
          <a:p>
            <a:r>
              <a:rPr lang="en-US" dirty="0"/>
              <a:t>MIT, BSD, Apache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702"/>
            <a:ext cx="6858000" cy="16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87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</a:rPr>
              <a:t>라이선스 위반 확인 모니터링 체계</a:t>
            </a:r>
          </a:p>
        </p:txBody>
      </p:sp>
      <p:pic>
        <p:nvPicPr>
          <p:cNvPr id="1025" name="_x208503992" descr="EMB000006302d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46" y="1072376"/>
            <a:ext cx="6372708" cy="3132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93097" y="1072376"/>
            <a:ext cx="2292615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88" dirty="0"/>
              <a:t>출처</a:t>
            </a:r>
            <a:r>
              <a:rPr lang="en-US" altLang="ko-KR" sz="788" dirty="0"/>
              <a:t>: </a:t>
            </a:r>
            <a:r>
              <a:rPr lang="ko-KR" altLang="en-US" sz="788" dirty="0"/>
              <a:t>국가 </a:t>
            </a:r>
            <a:r>
              <a:rPr lang="en-US" altLang="ko-KR" sz="788" dirty="0"/>
              <a:t>R&amp;D </a:t>
            </a:r>
            <a:r>
              <a:rPr lang="ko-KR" altLang="en-US" sz="788" dirty="0"/>
              <a:t>공개</a:t>
            </a:r>
            <a:r>
              <a:rPr lang="en-US" altLang="ko-KR" sz="788" dirty="0"/>
              <a:t>SW </a:t>
            </a:r>
            <a:r>
              <a:rPr lang="ko-KR" altLang="en-US" sz="788" dirty="0"/>
              <a:t>활용방안</a:t>
            </a:r>
            <a:r>
              <a:rPr lang="en-US" altLang="ko-KR" sz="788" dirty="0"/>
              <a:t>, NIPA, 2011</a:t>
            </a:r>
            <a:endParaRPr lang="ko-KR" altLang="en-US" sz="788" dirty="0"/>
          </a:p>
        </p:txBody>
      </p:sp>
      <p:sp>
        <p:nvSpPr>
          <p:cNvPr id="6" name="TextBox 5"/>
          <p:cNvSpPr txBox="1"/>
          <p:nvPr/>
        </p:nvSpPr>
        <p:spPr>
          <a:xfrm>
            <a:off x="296652" y="4299942"/>
            <a:ext cx="5016835" cy="761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업체간 소송은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저작권</a:t>
            </a:r>
            <a:r>
              <a:rPr lang="en-US" altLang="ko-KR" sz="13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3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상표권</a:t>
            </a:r>
            <a:r>
              <a:rPr lang="en-US" altLang="ko-KR" sz="13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3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특허권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등이 조합된</a:t>
            </a:r>
            <a:r>
              <a:rPr lang="ko-KR" altLang="en-US" sz="13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종합선물세트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제기됨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소스없이 위반을 어떻게 발견할 수 있는가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http://www.binaryanalysis.org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http://www.fossology.org/projects/fossology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685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섹션1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53047" y="1109451"/>
            <a:ext cx="405014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2400" b="1" cap="all" dirty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n-ea"/>
              </a:rPr>
              <a:t>teaming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138799" y="1619813"/>
            <a:ext cx="3564396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107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1298E-D1E1-4208-AD65-B8A22E5B5BA0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Korean vs. Western resume</a:t>
            </a:r>
          </a:p>
          <a:p>
            <a:pPr lvl="1"/>
            <a:r>
              <a:rPr lang="en-US" sz="2000" dirty="0"/>
              <a:t>Structure</a:t>
            </a:r>
          </a:p>
          <a:p>
            <a:pPr lvl="1"/>
            <a:r>
              <a:rPr lang="en-US" sz="2000" dirty="0"/>
              <a:t>Content</a:t>
            </a:r>
          </a:p>
          <a:p>
            <a:r>
              <a:rPr lang="en-US" sz="2400" dirty="0"/>
              <a:t>Structure</a:t>
            </a:r>
          </a:p>
          <a:p>
            <a:r>
              <a:rPr lang="en-US" sz="2400" dirty="0"/>
              <a:t>Content</a:t>
            </a:r>
          </a:p>
          <a:p>
            <a:r>
              <a:rPr lang="en-US" sz="2400" dirty="0"/>
              <a:t>Customize</a:t>
            </a:r>
          </a:p>
        </p:txBody>
      </p:sp>
    </p:spTree>
    <p:extLst>
      <p:ext uri="{BB962C8B-B14F-4D97-AF65-F5344CB8AC3E}">
        <p14:creationId xmlns:p14="http://schemas.microsoft.com/office/powerpoint/2010/main" val="20348790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1298E-D1E1-4208-AD65-B8A22E5B5BA0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Korean vs. Western</a:t>
            </a:r>
          </a:p>
          <a:p>
            <a:pPr lvl="1"/>
            <a:r>
              <a:rPr lang="en-US" sz="2000" dirty="0"/>
              <a:t>Photo</a:t>
            </a:r>
          </a:p>
          <a:p>
            <a:pPr lvl="1"/>
            <a:r>
              <a:rPr lang="en-US" sz="2000" dirty="0"/>
              <a:t>Email address</a:t>
            </a:r>
          </a:p>
          <a:p>
            <a:pPr lvl="1"/>
            <a:r>
              <a:rPr lang="en-US" sz="2000" dirty="0"/>
              <a:t>Sex</a:t>
            </a:r>
          </a:p>
          <a:p>
            <a:pPr lvl="1"/>
            <a:r>
              <a:rPr lang="en-US" sz="2000" dirty="0"/>
              <a:t>Age</a:t>
            </a:r>
          </a:p>
          <a:p>
            <a:pPr lvl="1"/>
            <a:r>
              <a:rPr lang="en-US" sz="2000" dirty="0"/>
              <a:t>Family </a:t>
            </a:r>
          </a:p>
          <a:p>
            <a:pPr lvl="1"/>
            <a:r>
              <a:rPr lang="en-US" sz="2000" dirty="0"/>
              <a:t>Marital status</a:t>
            </a:r>
          </a:p>
          <a:p>
            <a:pPr lvl="1"/>
            <a:r>
              <a:rPr lang="en-US" sz="2000" dirty="0"/>
              <a:t>Military service</a:t>
            </a:r>
          </a:p>
          <a:p>
            <a:pPr lvl="1"/>
            <a:r>
              <a:rPr lang="en-US" sz="2000" dirty="0"/>
              <a:t>File format: MS Word vs. PDF</a:t>
            </a:r>
          </a:p>
        </p:txBody>
      </p:sp>
    </p:spTree>
    <p:extLst>
      <p:ext uri="{BB962C8B-B14F-4D97-AF65-F5344CB8AC3E}">
        <p14:creationId xmlns:p14="http://schemas.microsoft.com/office/powerpoint/2010/main" val="431501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5" y="642938"/>
            <a:ext cx="2754403" cy="3857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45" y="642938"/>
            <a:ext cx="2746541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2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Communication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sz="3200" dirty="0" err="1"/>
              <a:t>eClass</a:t>
            </a:r>
            <a:endParaRPr lang="en-US" altLang="ko-KR" sz="3200" dirty="0"/>
          </a:p>
          <a:p>
            <a:pPr lvl="1"/>
            <a:r>
              <a:rPr lang="en-US" altLang="ko-KR" sz="3000" dirty="0"/>
              <a:t>Check EVERY DAY</a:t>
            </a:r>
          </a:p>
          <a:p>
            <a:pPr lvl="1"/>
            <a:r>
              <a:rPr lang="ko-KR" altLang="en-US" sz="2900" dirty="0"/>
              <a:t>과제</a:t>
            </a:r>
            <a:endParaRPr lang="en-US" altLang="ko-KR" sz="2900" dirty="0"/>
          </a:p>
          <a:p>
            <a:pPr lvl="2"/>
            <a:r>
              <a:rPr lang="en-US" altLang="ko-KR" sz="2500" dirty="0"/>
              <a:t>via </a:t>
            </a:r>
            <a:r>
              <a:rPr lang="en-US" altLang="ko-KR" sz="2500" dirty="0" err="1"/>
              <a:t>eClass</a:t>
            </a:r>
            <a:endParaRPr lang="en-US" altLang="ko-KR" sz="2500" dirty="0"/>
          </a:p>
          <a:p>
            <a:r>
              <a:rPr lang="ko-KR" altLang="en-US" sz="3100" dirty="0"/>
              <a:t>대면 </a:t>
            </a:r>
            <a:r>
              <a:rPr lang="en-US" altLang="ko-KR" sz="3100" dirty="0"/>
              <a:t>– </a:t>
            </a:r>
            <a:r>
              <a:rPr lang="ko-KR" altLang="en-US" sz="3100" dirty="0"/>
              <a:t>성적</a:t>
            </a:r>
            <a:r>
              <a:rPr lang="en-US" altLang="ko-KR" sz="3100" dirty="0"/>
              <a:t>!</a:t>
            </a:r>
          </a:p>
          <a:p>
            <a:r>
              <a:rPr lang="ko-KR" altLang="en-US" sz="3100" dirty="0"/>
              <a:t>강의계획서</a:t>
            </a:r>
            <a:endParaRPr lang="en-US" altLang="ko-KR" sz="3100" dirty="0"/>
          </a:p>
          <a:p>
            <a:pPr lvl="1"/>
            <a:r>
              <a:rPr lang="en-US" altLang="ko-KR" sz="2800" dirty="0"/>
              <a:t>Quiz</a:t>
            </a:r>
          </a:p>
          <a:p>
            <a:r>
              <a:rPr lang="ko-KR" altLang="en-US" sz="3100" dirty="0"/>
              <a:t>공부 하는 법</a:t>
            </a:r>
            <a:endParaRPr lang="en-US" altLang="ko-KR" sz="3100" dirty="0"/>
          </a:p>
          <a:p>
            <a:pPr lvl="1"/>
            <a:r>
              <a:rPr lang="ko-KR" altLang="en-US" sz="2800" dirty="0"/>
              <a:t>교과서 </a:t>
            </a:r>
            <a:r>
              <a:rPr lang="en-US" altLang="ko-KR" sz="2800" dirty="0"/>
              <a:t>/</a:t>
            </a:r>
            <a:r>
              <a:rPr lang="ko-KR" altLang="en-US" sz="2800" dirty="0"/>
              <a:t> 강의 </a:t>
            </a:r>
            <a:r>
              <a:rPr lang="en-US" altLang="ko-KR" sz="2800" dirty="0"/>
              <a:t>/ </a:t>
            </a:r>
            <a:r>
              <a:rPr lang="ko-KR" altLang="en-US" sz="2800" dirty="0"/>
              <a:t>슬라이드</a:t>
            </a:r>
            <a:endParaRPr lang="en-US" altLang="ko-KR" sz="2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224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A8B9-91CC-0249-BECF-C0307325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    이력서 작성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4120A-297E-D144-BFD1-E464D512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https://sujinlee.me/entry-level-en-resume/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https://www.facebook.com/groups/codingeverybody/permalink/1178978255476042/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https://parkscom.tistory.com/1167111262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https://hl1itj.tistory.com/90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https://www.facebook.com/devmode3/posts/1892029734174750/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75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1298E-D1E1-4208-AD65-B8A22E5B5BA0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팀 구성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팀 구성</a:t>
            </a:r>
            <a:endParaRPr lang="en-US" altLang="ko-KR" sz="2400" dirty="0"/>
          </a:p>
          <a:p>
            <a:pPr lvl="1"/>
            <a:r>
              <a:rPr lang="ko-KR" altLang="en-US" sz="2250" dirty="0"/>
              <a:t>이력서</a:t>
            </a:r>
            <a:endParaRPr lang="en-US" altLang="ko-KR" sz="2250" dirty="0"/>
          </a:p>
          <a:p>
            <a:pPr lvl="2"/>
            <a:r>
              <a:rPr lang="en-US" altLang="ko-KR" sz="2100" dirty="0"/>
              <a:t>9/23</a:t>
            </a:r>
            <a:r>
              <a:rPr lang="ko-KR" altLang="en-US" sz="2100" dirty="0"/>
              <a:t> 오후 </a:t>
            </a:r>
            <a:r>
              <a:rPr lang="en-US" altLang="ko-KR" sz="2100" dirty="0"/>
              <a:t>9</a:t>
            </a:r>
            <a:r>
              <a:rPr lang="ko-KR" altLang="en-US" sz="2100" dirty="0"/>
              <a:t>시까지 </a:t>
            </a:r>
            <a:r>
              <a:rPr lang="ko-KR" altLang="en-US" sz="2100" dirty="0" err="1"/>
              <a:t>이클래스</a:t>
            </a:r>
            <a:r>
              <a:rPr lang="ko-KR" altLang="en-US" sz="2100" dirty="0"/>
              <a:t> 제출</a:t>
            </a:r>
            <a:endParaRPr lang="en-US" altLang="ko-KR" sz="2100" dirty="0"/>
          </a:p>
          <a:p>
            <a:pPr lvl="3"/>
            <a:r>
              <a:rPr lang="ko-KR" altLang="en-US" sz="1950" dirty="0"/>
              <a:t>파일명</a:t>
            </a:r>
            <a:r>
              <a:rPr lang="en-US" altLang="ko-KR" sz="1950" dirty="0"/>
              <a:t>: </a:t>
            </a:r>
            <a:r>
              <a:rPr lang="ko-KR" altLang="en-US" sz="1950" dirty="0"/>
              <a:t>이력서</a:t>
            </a:r>
            <a:r>
              <a:rPr lang="en-US" altLang="ko-KR" sz="1950" dirty="0"/>
              <a:t>_</a:t>
            </a:r>
            <a:r>
              <a:rPr lang="ko-KR" altLang="en-US" sz="1950" dirty="0"/>
              <a:t>아무개</a:t>
            </a:r>
            <a:r>
              <a:rPr lang="en-US" altLang="ko-KR" sz="1950" dirty="0"/>
              <a:t>.pdf</a:t>
            </a:r>
          </a:p>
          <a:p>
            <a:pPr lvl="2"/>
            <a:r>
              <a:rPr lang="en-US" altLang="ko-KR" sz="2100" dirty="0"/>
              <a:t>9/24 </a:t>
            </a:r>
            <a:r>
              <a:rPr lang="ko-KR" altLang="en-US" sz="2100" dirty="0"/>
              <a:t>오후 </a:t>
            </a:r>
            <a:r>
              <a:rPr lang="en-US" altLang="ko-KR" sz="2100" dirty="0"/>
              <a:t>2</a:t>
            </a:r>
            <a:r>
              <a:rPr lang="ko-KR" altLang="en-US" sz="2100" dirty="0"/>
              <a:t>시에 </a:t>
            </a:r>
            <a:r>
              <a:rPr lang="ko-KR" altLang="en-US" sz="2100" dirty="0" err="1"/>
              <a:t>이클래스에</a:t>
            </a:r>
            <a:r>
              <a:rPr lang="ko-KR" altLang="en-US" sz="2100" dirty="0"/>
              <a:t> 공지</a:t>
            </a:r>
            <a:endParaRPr lang="en-US" altLang="ko-KR" sz="2100" dirty="0"/>
          </a:p>
          <a:p>
            <a:pPr lvl="1"/>
            <a:r>
              <a:rPr lang="ko-KR" altLang="en-US" sz="2250" dirty="0"/>
              <a:t>팀 구성</a:t>
            </a:r>
            <a:endParaRPr lang="en-US" altLang="ko-KR" sz="2250" dirty="0"/>
          </a:p>
          <a:p>
            <a:pPr lvl="2"/>
            <a:r>
              <a:rPr lang="en-US" altLang="ko-KR" sz="2100" dirty="0"/>
              <a:t>9/28</a:t>
            </a:r>
            <a:r>
              <a:rPr lang="ko-KR" altLang="en-US" sz="2100" dirty="0"/>
              <a:t> 오전 </a:t>
            </a:r>
            <a:r>
              <a:rPr lang="en-US" altLang="ko-KR" sz="2100" dirty="0"/>
              <a:t>11</a:t>
            </a:r>
            <a:r>
              <a:rPr lang="ko-KR" altLang="en-US" sz="2100" dirty="0"/>
              <a:t>시까지 </a:t>
            </a:r>
            <a:r>
              <a:rPr lang="ko-KR" altLang="en-US" sz="2100" dirty="0" err="1"/>
              <a:t>이클래스에</a:t>
            </a:r>
            <a:r>
              <a:rPr lang="ko-KR" altLang="en-US" sz="2100" dirty="0"/>
              <a:t> 제출</a:t>
            </a:r>
            <a:endParaRPr lang="en-US" altLang="ko-KR" sz="21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529345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Teams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50" dirty="0"/>
              <a:t>• A structure for solving a problem by a group</a:t>
            </a:r>
          </a:p>
          <a:p>
            <a:pPr marL="0" indent="0">
              <a:buNone/>
            </a:pPr>
            <a:r>
              <a:rPr lang="en-US" altLang="ko-KR" sz="1650" dirty="0"/>
              <a:t>  effort</a:t>
            </a:r>
          </a:p>
          <a:p>
            <a:pPr marL="0" indent="0">
              <a:buNone/>
            </a:pPr>
            <a:r>
              <a:rPr lang="en-US" altLang="ko-KR" sz="1350" dirty="0"/>
              <a:t>     – Useful when problems are too difficult</a:t>
            </a:r>
          </a:p>
          <a:p>
            <a:pPr marL="0" indent="0">
              <a:buNone/>
            </a:pPr>
            <a:r>
              <a:rPr lang="en-US" altLang="ko-KR" sz="1200" dirty="0"/>
              <a:t>          • Too difficult for an individual</a:t>
            </a:r>
          </a:p>
          <a:p>
            <a:pPr marL="0" indent="0">
              <a:buNone/>
            </a:pPr>
            <a:r>
              <a:rPr lang="en-US" altLang="ko-KR" sz="1350" dirty="0"/>
              <a:t>     – Useful when problems are multi-perspective</a:t>
            </a:r>
          </a:p>
          <a:p>
            <a:pPr marL="0" indent="0">
              <a:buNone/>
            </a:pPr>
            <a:r>
              <a:rPr lang="en-US" altLang="ko-KR" sz="1200" dirty="0"/>
              <a:t>          • Too many points of view for an individual</a:t>
            </a:r>
          </a:p>
          <a:p>
            <a:pPr marL="0" indent="0">
              <a:buNone/>
            </a:pPr>
            <a:r>
              <a:rPr lang="en-US" altLang="ko-KR" sz="1650" dirty="0"/>
              <a:t>• Teaming is a tool</a:t>
            </a:r>
          </a:p>
          <a:p>
            <a:pPr marL="0" indent="0">
              <a:buNone/>
            </a:pPr>
            <a:r>
              <a:rPr lang="en-US" altLang="ko-KR" sz="1350" dirty="0"/>
              <a:t>     – When used correctly -- good results</a:t>
            </a:r>
          </a:p>
          <a:p>
            <a:pPr marL="0" indent="0">
              <a:buNone/>
            </a:pPr>
            <a:r>
              <a:rPr lang="en-US" altLang="ko-KR" sz="1350" dirty="0"/>
              <a:t>     – When used incorrectly -- bad results</a:t>
            </a:r>
            <a:endParaRPr lang="ko-KR" altLang="en-US" sz="13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(11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83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Team Roles -- One Version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dirty="0"/>
              <a:t>• Leader</a:t>
            </a:r>
          </a:p>
          <a:p>
            <a:pPr marL="0" indent="0">
              <a:buNone/>
            </a:pPr>
            <a:r>
              <a:rPr lang="en-US" altLang="ko-KR" sz="1350" dirty="0"/>
              <a:t>     – Guides the team through the problem solving process</a:t>
            </a:r>
          </a:p>
          <a:p>
            <a:pPr marL="0" indent="0">
              <a:buNone/>
            </a:pPr>
            <a:r>
              <a:rPr lang="en-US" altLang="ko-KR" sz="1350" dirty="0"/>
              <a:t>     – Prepares for each meeting</a:t>
            </a:r>
          </a:p>
          <a:p>
            <a:pPr marL="0" indent="0">
              <a:buNone/>
            </a:pPr>
            <a:r>
              <a:rPr lang="en-US" altLang="ko-KR" sz="1350" dirty="0"/>
              <a:t>     – Provides structure and guidance to allow maximum</a:t>
            </a:r>
          </a:p>
          <a:p>
            <a:pPr marL="0" indent="0">
              <a:buNone/>
            </a:pPr>
            <a:r>
              <a:rPr lang="en-US" altLang="ko-KR" sz="1350" dirty="0"/>
              <a:t>        participation</a:t>
            </a:r>
          </a:p>
          <a:p>
            <a:pPr marL="0" indent="0">
              <a:buNone/>
            </a:pPr>
            <a:r>
              <a:rPr lang="en-US" altLang="ko-KR" sz="1650" dirty="0"/>
              <a:t>• Recorder</a:t>
            </a:r>
          </a:p>
          <a:p>
            <a:pPr marL="0" indent="0">
              <a:buNone/>
            </a:pPr>
            <a:r>
              <a:rPr lang="en-US" altLang="ko-KR" sz="1350" dirty="0"/>
              <a:t>     – Writes down all the ideas and material generated</a:t>
            </a:r>
          </a:p>
          <a:p>
            <a:pPr marL="0" indent="0">
              <a:buNone/>
            </a:pPr>
            <a:r>
              <a:rPr lang="en-US" altLang="ko-KR" sz="1350" dirty="0"/>
              <a:t>        during the meeting</a:t>
            </a:r>
          </a:p>
          <a:p>
            <a:pPr marL="0" indent="0">
              <a:buNone/>
            </a:pPr>
            <a:r>
              <a:rPr lang="en-US" altLang="ko-KR" sz="1350" dirty="0"/>
              <a:t>     – Maintains and distributes written material</a:t>
            </a:r>
            <a:endParaRPr lang="ko-KR" altLang="en-US" sz="13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(12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9751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Team Roles -- One Version – Cont.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dirty="0"/>
              <a:t>• Encourager</a:t>
            </a:r>
          </a:p>
          <a:p>
            <a:pPr marL="0" indent="0">
              <a:buNone/>
            </a:pPr>
            <a:r>
              <a:rPr lang="en-US" altLang="ko-KR" sz="1350" dirty="0"/>
              <a:t>     – Makes sure that everyone gets positive recognition</a:t>
            </a:r>
          </a:p>
          <a:p>
            <a:pPr marL="0" indent="0">
              <a:buNone/>
            </a:pPr>
            <a:r>
              <a:rPr lang="en-US" altLang="ko-KR" sz="1350" dirty="0"/>
              <a:t>       for contributions</a:t>
            </a:r>
          </a:p>
          <a:p>
            <a:pPr marL="0" indent="0">
              <a:buNone/>
            </a:pPr>
            <a:r>
              <a:rPr lang="en-US" altLang="ko-KR" sz="1650" dirty="0"/>
              <a:t>• Gatekeeper</a:t>
            </a:r>
          </a:p>
          <a:p>
            <a:pPr marL="0" indent="0">
              <a:buNone/>
            </a:pPr>
            <a:r>
              <a:rPr lang="en-US" altLang="ko-KR" sz="1350" dirty="0"/>
              <a:t>     – Make sure that all members are participating</a:t>
            </a:r>
          </a:p>
          <a:p>
            <a:pPr marL="0" indent="0">
              <a:buNone/>
            </a:pPr>
            <a:r>
              <a:rPr lang="en-US" altLang="ko-KR" sz="1650" dirty="0"/>
              <a:t>• Devil’s Advocate</a:t>
            </a:r>
          </a:p>
          <a:p>
            <a:pPr marL="0" indent="0">
              <a:buNone/>
            </a:pPr>
            <a:r>
              <a:rPr lang="en-US" altLang="ko-KR" sz="1350" dirty="0"/>
              <a:t>     – Makes sure that opposing ideas are brought up and</a:t>
            </a:r>
          </a:p>
          <a:p>
            <a:pPr marL="0" indent="0">
              <a:buNone/>
            </a:pPr>
            <a:r>
              <a:rPr lang="en-US" altLang="ko-KR" sz="1350" dirty="0"/>
              <a:t>       discussed</a:t>
            </a:r>
          </a:p>
          <a:p>
            <a:pPr marL="0" indent="0">
              <a:buNone/>
            </a:pPr>
            <a:r>
              <a:rPr lang="en-US" altLang="ko-KR" sz="1650" dirty="0"/>
              <a:t>• Timer</a:t>
            </a:r>
          </a:p>
          <a:p>
            <a:pPr marL="0" indent="0">
              <a:buNone/>
            </a:pPr>
            <a:r>
              <a:rPr lang="en-US" altLang="ko-KR" sz="1350" dirty="0"/>
              <a:t>     – Makes sure that team stays on time budget for</a:t>
            </a:r>
          </a:p>
          <a:p>
            <a:pPr marL="0" indent="0">
              <a:buNone/>
            </a:pPr>
            <a:r>
              <a:rPr lang="en-US" altLang="ko-KR" sz="1350" dirty="0"/>
              <a:t>       various tasks</a:t>
            </a:r>
            <a:endParaRPr lang="ko-KR" altLang="en-US" sz="13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(13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022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Team Roles – For 3 and 4 member teams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50" dirty="0"/>
              <a:t>• Coordinator</a:t>
            </a:r>
          </a:p>
          <a:p>
            <a:pPr marL="0" indent="0">
              <a:buNone/>
            </a:pPr>
            <a:r>
              <a:rPr lang="en-US" altLang="ko-KR" sz="1350" dirty="0"/>
              <a:t>     – Guides the team, prepares for meetings, provides</a:t>
            </a:r>
          </a:p>
          <a:p>
            <a:pPr marL="0" indent="0">
              <a:buNone/>
            </a:pPr>
            <a:r>
              <a:rPr lang="en-US" altLang="ko-KR" sz="1350" dirty="0"/>
              <a:t>       structure, strives for consensus</a:t>
            </a:r>
          </a:p>
          <a:p>
            <a:pPr marL="0" indent="0">
              <a:buNone/>
            </a:pPr>
            <a:r>
              <a:rPr lang="en-US" altLang="ko-KR" sz="1650" dirty="0"/>
              <a:t>• Recorder</a:t>
            </a:r>
          </a:p>
          <a:p>
            <a:pPr marL="0" indent="0">
              <a:buNone/>
            </a:pPr>
            <a:r>
              <a:rPr lang="en-US" altLang="ko-KR" sz="1350" dirty="0"/>
              <a:t>     – Writes down the ideas, maintain and distributes</a:t>
            </a:r>
          </a:p>
          <a:p>
            <a:pPr marL="0" indent="0">
              <a:buNone/>
            </a:pPr>
            <a:r>
              <a:rPr lang="en-US" altLang="ko-KR" sz="1350" dirty="0"/>
              <a:t>       written material</a:t>
            </a:r>
          </a:p>
          <a:p>
            <a:pPr marL="0" indent="0">
              <a:buNone/>
            </a:pPr>
            <a:r>
              <a:rPr lang="en-US" altLang="ko-KR" sz="1650" dirty="0"/>
              <a:t>• Gatekeeper</a:t>
            </a:r>
          </a:p>
          <a:p>
            <a:pPr marL="0" indent="0">
              <a:buNone/>
            </a:pPr>
            <a:r>
              <a:rPr lang="en-US" altLang="ko-KR" sz="1350" dirty="0"/>
              <a:t>     – Keeps the team on the subject</a:t>
            </a:r>
          </a:p>
          <a:p>
            <a:pPr marL="0" indent="0">
              <a:buNone/>
            </a:pPr>
            <a:r>
              <a:rPr lang="en-US" altLang="ko-KR" sz="1650" dirty="0"/>
              <a:t>• Timer</a:t>
            </a:r>
          </a:p>
          <a:p>
            <a:pPr marL="0" indent="0">
              <a:buNone/>
            </a:pPr>
            <a:r>
              <a:rPr lang="en-US" altLang="ko-KR" sz="1350" dirty="0"/>
              <a:t>     – Makes sure the team stays on schedule</a:t>
            </a:r>
          </a:p>
          <a:p>
            <a:pPr marL="0" indent="0">
              <a:buNone/>
            </a:pPr>
            <a:r>
              <a:rPr lang="en-US" altLang="ko-KR" sz="1650" dirty="0"/>
              <a:t>• With 3 members combine gatekeeper &amp; timer</a:t>
            </a:r>
            <a:endParaRPr lang="ko-KR" altLang="en-US" sz="16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(14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931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Stages Of Team Development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50" dirty="0"/>
              <a:t>• Forming</a:t>
            </a:r>
          </a:p>
          <a:p>
            <a:pPr marL="0" indent="0">
              <a:buNone/>
            </a:pPr>
            <a:r>
              <a:rPr lang="en-US" altLang="ko-KR" sz="1350" dirty="0"/>
              <a:t>     – Tentative interactions, concern over ambiguity, self-disclosure</a:t>
            </a:r>
          </a:p>
          <a:p>
            <a:pPr marL="0" indent="0">
              <a:buNone/>
            </a:pPr>
            <a:r>
              <a:rPr lang="en-US" altLang="ko-KR" sz="1650" dirty="0"/>
              <a:t>• Storming</a:t>
            </a:r>
          </a:p>
          <a:p>
            <a:pPr marL="0" indent="0">
              <a:buNone/>
            </a:pPr>
            <a:r>
              <a:rPr lang="en-US" altLang="ko-KR" sz="1350" dirty="0"/>
              <a:t>     – Criticism of ideas, poor attendance, hostility, polarization, coalition</a:t>
            </a:r>
          </a:p>
          <a:p>
            <a:pPr marL="0" indent="0">
              <a:buNone/>
            </a:pPr>
            <a:r>
              <a:rPr lang="en-US" altLang="ko-KR" sz="1350" dirty="0"/>
              <a:t>       forming</a:t>
            </a:r>
          </a:p>
          <a:p>
            <a:pPr marL="0" indent="0">
              <a:buNone/>
            </a:pPr>
            <a:r>
              <a:rPr lang="en-US" altLang="ko-KR" sz="1650" dirty="0"/>
              <a:t>• Norming</a:t>
            </a:r>
          </a:p>
          <a:p>
            <a:pPr marL="0" indent="0">
              <a:buNone/>
            </a:pPr>
            <a:r>
              <a:rPr lang="en-US" altLang="ko-KR" sz="1350" dirty="0"/>
              <a:t>     – Agreement on procedures, reduction in role ambiguity, increased “we-</a:t>
            </a:r>
          </a:p>
          <a:p>
            <a:pPr marL="0" indent="0">
              <a:buNone/>
            </a:pPr>
            <a:r>
              <a:rPr lang="en-US" altLang="ko-KR" sz="1350" dirty="0"/>
              <a:t>       feeling”</a:t>
            </a:r>
          </a:p>
          <a:p>
            <a:pPr marL="0" indent="0">
              <a:buNone/>
            </a:pPr>
            <a:r>
              <a:rPr lang="en-US" altLang="ko-KR" sz="1650" dirty="0"/>
              <a:t>• Performing</a:t>
            </a:r>
            <a:endParaRPr lang="en-US" altLang="ko-KR" sz="1350" dirty="0"/>
          </a:p>
          <a:p>
            <a:pPr marL="0" indent="0">
              <a:buNone/>
            </a:pPr>
            <a:r>
              <a:rPr lang="en-US" altLang="ko-KR" sz="1350" dirty="0"/>
              <a:t>     – Decision making, problem solving, mutual cooperation</a:t>
            </a:r>
            <a:endParaRPr lang="ko-KR" altLang="en-US" sz="13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(15of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307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Team Members Responsibilities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dirty="0"/>
              <a:t>• Invest appropriate time in project</a:t>
            </a:r>
          </a:p>
          <a:p>
            <a:pPr marL="0" indent="0">
              <a:buNone/>
            </a:pPr>
            <a:r>
              <a:rPr lang="en-US" altLang="ko-KR" sz="1650" dirty="0"/>
              <a:t>• Commit to the project and stay fully involved</a:t>
            </a:r>
          </a:p>
          <a:p>
            <a:pPr marL="0" indent="0">
              <a:buNone/>
            </a:pPr>
            <a:r>
              <a:rPr lang="en-US" altLang="ko-KR" sz="1650" dirty="0"/>
              <a:t>• Participate equally in</a:t>
            </a:r>
          </a:p>
          <a:p>
            <a:pPr marL="0" indent="0">
              <a:buNone/>
            </a:pPr>
            <a:r>
              <a:rPr lang="en-US" altLang="ko-KR" sz="1350" dirty="0"/>
              <a:t>     – Defining problems</a:t>
            </a:r>
          </a:p>
          <a:p>
            <a:pPr marL="0" indent="0">
              <a:buNone/>
            </a:pPr>
            <a:r>
              <a:rPr lang="en-US" altLang="ko-KR" sz="1350" dirty="0"/>
              <a:t>     – Investigating problems</a:t>
            </a:r>
          </a:p>
          <a:p>
            <a:pPr marL="0" indent="0">
              <a:buNone/>
            </a:pPr>
            <a:r>
              <a:rPr lang="en-US" altLang="ko-KR" sz="1350" dirty="0"/>
              <a:t>     – Defining solutions</a:t>
            </a:r>
          </a:p>
          <a:p>
            <a:pPr marL="0" indent="0">
              <a:buNone/>
            </a:pPr>
            <a:r>
              <a:rPr lang="en-US" altLang="ko-KR" sz="1350" dirty="0"/>
              <a:t>     – Documenting solutions</a:t>
            </a:r>
            <a:endParaRPr lang="ko-KR" altLang="en-US" sz="13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(16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7609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Strategies For Team Operation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dirty="0"/>
              <a:t>• Assign team roles</a:t>
            </a:r>
          </a:p>
          <a:p>
            <a:pPr marL="0" indent="0">
              <a:buNone/>
            </a:pPr>
            <a:r>
              <a:rPr lang="en-US" altLang="ko-KR" sz="1350" dirty="0"/>
              <a:t>     – Follow through on responsibilities</a:t>
            </a:r>
          </a:p>
          <a:p>
            <a:pPr marL="0" indent="0">
              <a:buNone/>
            </a:pPr>
            <a:r>
              <a:rPr lang="en-US" altLang="ko-KR" sz="1350" dirty="0"/>
              <a:t>     – Rotate roles</a:t>
            </a:r>
          </a:p>
          <a:p>
            <a:pPr marL="0" indent="0">
              <a:buNone/>
            </a:pPr>
            <a:r>
              <a:rPr lang="en-US" altLang="ko-KR" sz="1650" dirty="0"/>
              <a:t>• Be a good listener</a:t>
            </a:r>
          </a:p>
          <a:p>
            <a:pPr marL="0" indent="0">
              <a:buNone/>
            </a:pPr>
            <a:r>
              <a:rPr lang="en-US" altLang="ko-KR" sz="1650" dirty="0"/>
              <a:t>• Be positive, supportive, &amp; cooperative</a:t>
            </a:r>
          </a:p>
          <a:p>
            <a:pPr marL="0" indent="0">
              <a:buNone/>
            </a:pPr>
            <a:r>
              <a:rPr lang="en-US" altLang="ko-KR" sz="1350" dirty="0"/>
              <a:t>     – Limit critical or negative comments</a:t>
            </a:r>
          </a:p>
          <a:p>
            <a:pPr marL="0" indent="0">
              <a:buNone/>
            </a:pPr>
            <a:r>
              <a:rPr lang="en-US" altLang="ko-KR" sz="1650" dirty="0"/>
              <a:t>• Be brief and concise in discussions</a:t>
            </a:r>
          </a:p>
          <a:p>
            <a:pPr marL="0" indent="0">
              <a:buNone/>
            </a:pPr>
            <a:r>
              <a:rPr lang="en-US" altLang="ko-KR" sz="1350" dirty="0"/>
              <a:t>     – Avoid lengthy comments and stories</a:t>
            </a:r>
          </a:p>
          <a:p>
            <a:pPr marL="0" indent="0">
              <a:buNone/>
            </a:pPr>
            <a:r>
              <a:rPr lang="en-US" altLang="ko-KR" sz="1650" dirty="0"/>
              <a:t>• Stay focused</a:t>
            </a:r>
            <a:endParaRPr lang="ko-KR" altLang="en-US" sz="16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(17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1690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Listening Skills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dirty="0"/>
              <a:t>• Stop talking</a:t>
            </a:r>
          </a:p>
          <a:p>
            <a:pPr marL="0" indent="0">
              <a:buNone/>
            </a:pPr>
            <a:r>
              <a:rPr lang="en-US" altLang="ko-KR" sz="1350" dirty="0"/>
              <a:t>     – Engage in one conversion at a time</a:t>
            </a:r>
          </a:p>
          <a:p>
            <a:pPr marL="0" indent="0">
              <a:buNone/>
            </a:pPr>
            <a:r>
              <a:rPr lang="en-US" altLang="ko-KR" sz="1350" dirty="0"/>
              <a:t>     – Empathize with the person speaking</a:t>
            </a:r>
          </a:p>
          <a:p>
            <a:pPr marL="0" indent="0">
              <a:buNone/>
            </a:pPr>
            <a:r>
              <a:rPr lang="en-US" altLang="ko-KR" sz="1650" dirty="0"/>
              <a:t>• Ask questions</a:t>
            </a:r>
          </a:p>
          <a:p>
            <a:pPr marL="0" indent="0">
              <a:buNone/>
            </a:pPr>
            <a:r>
              <a:rPr lang="en-US" altLang="ko-KR" sz="1350" dirty="0"/>
              <a:t>     – Don’t interrupt</a:t>
            </a:r>
          </a:p>
          <a:p>
            <a:pPr marL="0" indent="0">
              <a:buNone/>
            </a:pPr>
            <a:r>
              <a:rPr lang="en-US" altLang="ko-KR" sz="1650" dirty="0"/>
              <a:t>• Show interest</a:t>
            </a:r>
          </a:p>
          <a:p>
            <a:pPr marL="0" indent="0">
              <a:buNone/>
            </a:pPr>
            <a:r>
              <a:rPr lang="en-US" altLang="ko-KR" sz="1650" dirty="0"/>
              <a:t>• Concentrate on what’s being said</a:t>
            </a:r>
          </a:p>
          <a:p>
            <a:pPr marL="0" indent="0">
              <a:buNone/>
            </a:pPr>
            <a:r>
              <a:rPr lang="en-US" altLang="ko-KR" sz="1350" dirty="0"/>
              <a:t>     – Don’t jump to conclusions</a:t>
            </a:r>
          </a:p>
          <a:p>
            <a:pPr marL="0" indent="0">
              <a:buNone/>
            </a:pPr>
            <a:r>
              <a:rPr lang="en-US" altLang="ko-KR" sz="1350" dirty="0"/>
              <a:t>     – Control anger</a:t>
            </a:r>
          </a:p>
          <a:p>
            <a:pPr marL="0" indent="0">
              <a:buNone/>
            </a:pPr>
            <a:r>
              <a:rPr lang="en-US" altLang="ko-KR" sz="1350" dirty="0"/>
              <a:t>     – Listen for what is not said -- ask questions</a:t>
            </a:r>
          </a:p>
          <a:p>
            <a:pPr marL="0" indent="0">
              <a:buNone/>
            </a:pPr>
            <a:r>
              <a:rPr lang="en-US" altLang="ko-KR" sz="1650" dirty="0"/>
              <a:t>• React to ideas and not to the speaker</a:t>
            </a:r>
          </a:p>
          <a:p>
            <a:pPr marL="0" indent="0">
              <a:buNone/>
            </a:pPr>
            <a:r>
              <a:rPr lang="en-US" altLang="ko-KR" sz="1650" dirty="0"/>
              <a:t>• Share the responsibility for communication</a:t>
            </a:r>
            <a:endParaRPr lang="ko-KR" altLang="en-US" sz="16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(18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78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1298E-D1E1-4208-AD65-B8A22E5B5BA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Administration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endParaRPr lang="en-US" altLang="ko-KR" dirty="0"/>
          </a:p>
          <a:p>
            <a:pPr lvl="1"/>
            <a:r>
              <a:rPr lang="en-US" altLang="ko-KR" dirty="0"/>
              <a:t>Email </a:t>
            </a:r>
            <a:r>
              <a:rPr lang="ko-KR" altLang="en-US" dirty="0"/>
              <a:t>보낼 때</a:t>
            </a:r>
            <a:endParaRPr lang="en-US" altLang="ko-KR" dirty="0"/>
          </a:p>
          <a:p>
            <a:pPr lvl="2"/>
            <a:r>
              <a:rPr lang="ko-KR" altLang="en-US" dirty="0"/>
              <a:t>제목</a:t>
            </a:r>
            <a:r>
              <a:rPr lang="en-US" altLang="ko-KR" dirty="0"/>
              <a:t>: [OSSP] *</a:t>
            </a:r>
          </a:p>
          <a:p>
            <a:pPr lvl="2"/>
            <a:r>
              <a:rPr lang="en-US" altLang="ko-KR" dirty="0"/>
              <a:t>e.g., [OSSP]</a:t>
            </a:r>
            <a:r>
              <a:rPr lang="ko-KR" altLang="en-US" dirty="0"/>
              <a:t> 숙제</a:t>
            </a:r>
            <a:endParaRPr lang="en-US" altLang="ko-KR" dirty="0"/>
          </a:p>
          <a:p>
            <a:pPr lvl="2"/>
            <a:r>
              <a:rPr lang="en-US" altLang="ko-KR" dirty="0"/>
              <a:t>      [OSSP]</a:t>
            </a:r>
            <a:r>
              <a:rPr lang="ko-KR" altLang="en-US" dirty="0"/>
              <a:t> 질문</a:t>
            </a:r>
            <a:endParaRPr lang="en-US" altLang="ko-KR" dirty="0"/>
          </a:p>
          <a:p>
            <a:pPr lvl="1"/>
            <a:r>
              <a:rPr lang="ko-KR" altLang="en-US" dirty="0"/>
              <a:t>첨부</a:t>
            </a:r>
            <a:r>
              <a:rPr lang="en-US" altLang="ko-KR" dirty="0"/>
              <a:t> File </a:t>
            </a:r>
          </a:p>
          <a:p>
            <a:pPr lvl="2"/>
            <a:r>
              <a:rPr lang="ko-KR" altLang="en-US" dirty="0"/>
              <a:t>형식</a:t>
            </a:r>
            <a:r>
              <a:rPr lang="en-US" altLang="ko-KR" dirty="0"/>
              <a:t>: </a:t>
            </a:r>
            <a:r>
              <a:rPr lang="en-US" altLang="ko-KR" b="1" dirty="0"/>
              <a:t>PDF only</a:t>
            </a:r>
          </a:p>
          <a:p>
            <a:pPr lvl="2"/>
            <a:r>
              <a:rPr lang="ko-KR" altLang="en-US" dirty="0"/>
              <a:t>파일 이름에 이름 포함</a:t>
            </a:r>
            <a:endParaRPr lang="en-US" altLang="ko-KR" dirty="0"/>
          </a:p>
          <a:p>
            <a:pPr lvl="2"/>
            <a:r>
              <a:rPr lang="en-US" altLang="ko-KR" dirty="0"/>
              <a:t>e.g., </a:t>
            </a:r>
            <a:r>
              <a:rPr lang="ko-KR" altLang="en-US" dirty="0"/>
              <a:t>과제</a:t>
            </a:r>
            <a:r>
              <a:rPr lang="en-US" altLang="ko-KR" dirty="0"/>
              <a:t>1_</a:t>
            </a:r>
            <a:r>
              <a:rPr lang="ko-KR" altLang="en-US" dirty="0"/>
              <a:t>김동호</a:t>
            </a:r>
            <a:r>
              <a:rPr lang="en-US" altLang="ko-KR" dirty="0"/>
              <a:t>.pdf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73707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Listening Techniques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dirty="0"/>
              <a:t>• Critical listening</a:t>
            </a:r>
          </a:p>
          <a:p>
            <a:pPr marL="0" indent="0">
              <a:buNone/>
            </a:pPr>
            <a:r>
              <a:rPr lang="en-US" altLang="ko-KR" sz="1350" dirty="0"/>
              <a:t>     – Separate fact from opinion</a:t>
            </a:r>
          </a:p>
          <a:p>
            <a:pPr marL="0" indent="0">
              <a:buNone/>
            </a:pPr>
            <a:r>
              <a:rPr lang="en-US" altLang="ko-KR" sz="1650" dirty="0"/>
              <a:t>• Sympathetic Listening</a:t>
            </a:r>
          </a:p>
          <a:p>
            <a:pPr marL="0" indent="0">
              <a:buNone/>
            </a:pPr>
            <a:r>
              <a:rPr lang="en-US" altLang="ko-KR" sz="1350" dirty="0"/>
              <a:t>     – Don’t talk -- Listen</a:t>
            </a:r>
          </a:p>
          <a:p>
            <a:pPr marL="0" indent="0">
              <a:buNone/>
            </a:pPr>
            <a:r>
              <a:rPr lang="en-US" altLang="ko-KR" sz="1350" dirty="0"/>
              <a:t>     – Don’t give advice -- Listen</a:t>
            </a:r>
          </a:p>
          <a:p>
            <a:pPr marL="0" indent="0">
              <a:buNone/>
            </a:pPr>
            <a:r>
              <a:rPr lang="en-US" altLang="ko-KR" sz="1350" dirty="0"/>
              <a:t>     – Don’t judge -- Listen</a:t>
            </a:r>
          </a:p>
          <a:p>
            <a:pPr marL="0" indent="0">
              <a:buNone/>
            </a:pPr>
            <a:r>
              <a:rPr lang="en-US" altLang="ko-KR" sz="1650" dirty="0"/>
              <a:t>• Creative listening</a:t>
            </a:r>
          </a:p>
          <a:p>
            <a:pPr marL="0" indent="0">
              <a:buNone/>
            </a:pPr>
            <a:r>
              <a:rPr lang="en-US" altLang="ko-KR" sz="1350" dirty="0"/>
              <a:t>     – Exercise an open mind</a:t>
            </a:r>
          </a:p>
          <a:p>
            <a:pPr marL="0" indent="0">
              <a:buNone/>
            </a:pPr>
            <a:r>
              <a:rPr lang="en-US" altLang="ko-KR" sz="1350" dirty="0"/>
              <a:t>     – Supplement your ideas with another person’s ideas</a:t>
            </a:r>
            <a:endParaRPr lang="ko-KR" altLang="en-US" sz="13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(19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1391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Communication Roadblocks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650" dirty="0"/>
              <a:t>• Directing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50" dirty="0"/>
              <a:t>• Interrupting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50" dirty="0"/>
              <a:t>• Judging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50" dirty="0"/>
              <a:t>• Name calling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50" dirty="0"/>
              <a:t>• Moralizing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50" dirty="0"/>
              <a:t>• Persuading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50" dirty="0"/>
              <a:t>• Ridiculing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50" dirty="0"/>
              <a:t>• Warning</a:t>
            </a:r>
            <a:endParaRPr lang="ko-KR" altLang="en-US" sz="16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(20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5080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Code of Cooperation – One Version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dirty="0"/>
              <a:t>• Share responsibility for the team’s progress and</a:t>
            </a:r>
          </a:p>
          <a:p>
            <a:pPr marL="0" indent="0">
              <a:buNone/>
            </a:pPr>
            <a:r>
              <a:rPr lang="en-US" altLang="ko-KR" sz="1650" dirty="0"/>
              <a:t>  success</a:t>
            </a:r>
          </a:p>
          <a:p>
            <a:pPr marL="0" indent="0">
              <a:buNone/>
            </a:pPr>
            <a:r>
              <a:rPr lang="en-US" altLang="ko-KR" sz="1650" dirty="0"/>
              <a:t>• Attend all sessions and be on time</a:t>
            </a:r>
          </a:p>
          <a:p>
            <a:pPr marL="0" indent="0">
              <a:buNone/>
            </a:pPr>
            <a:r>
              <a:rPr lang="en-US" altLang="ko-KR" sz="1650" dirty="0"/>
              <a:t>• Be an active listener</a:t>
            </a:r>
          </a:p>
          <a:p>
            <a:pPr marL="0" indent="0">
              <a:buNone/>
            </a:pPr>
            <a:r>
              <a:rPr lang="en-US" altLang="ko-KR" sz="1650" dirty="0"/>
              <a:t>• Show respect for the contribution of others</a:t>
            </a:r>
          </a:p>
          <a:p>
            <a:pPr marL="0" indent="0">
              <a:buNone/>
            </a:pPr>
            <a:r>
              <a:rPr lang="en-US" altLang="ko-KR" sz="1650" dirty="0"/>
              <a:t>• Criticize ideas not persons</a:t>
            </a:r>
          </a:p>
          <a:p>
            <a:pPr marL="0" indent="0">
              <a:buNone/>
            </a:pPr>
            <a:r>
              <a:rPr lang="en-US" altLang="ko-KR" sz="1650" dirty="0"/>
              <a:t>• Resolve conflicts constructively</a:t>
            </a:r>
          </a:p>
          <a:p>
            <a:pPr marL="0" indent="0">
              <a:buNone/>
            </a:pPr>
            <a:r>
              <a:rPr lang="en-US" altLang="ko-KR" sz="1650" dirty="0"/>
              <a:t>• Pay attention -- avoid disruptive behavior</a:t>
            </a:r>
          </a:p>
          <a:p>
            <a:pPr marL="0" indent="0">
              <a:buNone/>
            </a:pPr>
            <a:r>
              <a:rPr lang="en-US" altLang="ko-KR" sz="1650" dirty="0"/>
              <a:t>• Avoid disruptive side conversations</a:t>
            </a:r>
          </a:p>
          <a:p>
            <a:pPr marL="0" indent="0">
              <a:buNone/>
            </a:pPr>
            <a:r>
              <a:rPr lang="en-US" altLang="ko-KR" sz="1650" dirty="0"/>
              <a:t>• Participate but do not dominate</a:t>
            </a:r>
          </a:p>
          <a:p>
            <a:pPr marL="0" indent="0">
              <a:buNone/>
            </a:pPr>
            <a:r>
              <a:rPr lang="en-US" altLang="ko-KR" sz="1650" dirty="0"/>
              <a:t>• Be succinct -- avoid long anecdotes and examples</a:t>
            </a:r>
            <a:endParaRPr lang="ko-KR" altLang="en-US" sz="16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(21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1121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100" b="1" dirty="0"/>
              <a:t>Guidelines For Productive Meetings</a:t>
            </a:r>
            <a:endParaRPr lang="ko-KR" altLang="en-US" sz="21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50" dirty="0"/>
              <a:t>• Use an agenda</a:t>
            </a:r>
          </a:p>
          <a:p>
            <a:pPr marL="0" indent="0">
              <a:buNone/>
            </a:pPr>
            <a:r>
              <a:rPr lang="en-US" altLang="ko-KR" sz="1350" dirty="0"/>
              <a:t>     – List items, presenters, time allotments, item types</a:t>
            </a:r>
          </a:p>
          <a:p>
            <a:pPr marL="0" indent="0">
              <a:buNone/>
            </a:pPr>
            <a:r>
              <a:rPr lang="en-US" altLang="ko-KR" sz="1650" dirty="0"/>
              <a:t>• Have a facilitator – coordinator</a:t>
            </a:r>
          </a:p>
          <a:p>
            <a:pPr marL="0" indent="0">
              <a:buNone/>
            </a:pPr>
            <a:r>
              <a:rPr lang="en-US" altLang="ko-KR" sz="1350" dirty="0"/>
              <a:t>     – Keeps meeting focused and moving along</a:t>
            </a:r>
          </a:p>
          <a:p>
            <a:pPr marL="0" indent="0">
              <a:buNone/>
            </a:pPr>
            <a:r>
              <a:rPr lang="en-US" altLang="ko-KR" sz="1350" dirty="0"/>
              <a:t>     – Pushes toward conclusion</a:t>
            </a:r>
          </a:p>
          <a:p>
            <a:pPr marL="0" indent="0">
              <a:buNone/>
            </a:pPr>
            <a:r>
              <a:rPr lang="en-US" altLang="ko-KR" sz="1350" dirty="0"/>
              <a:t>     – Makes sure that all participate</a:t>
            </a:r>
          </a:p>
          <a:p>
            <a:pPr marL="0" indent="0">
              <a:buNone/>
            </a:pPr>
            <a:r>
              <a:rPr lang="en-US" altLang="ko-KR" sz="1350" dirty="0"/>
              <a:t>     – Makes sure that no one dominates</a:t>
            </a:r>
          </a:p>
          <a:p>
            <a:pPr marL="0" indent="0">
              <a:buNone/>
            </a:pPr>
            <a:r>
              <a:rPr lang="en-US" altLang="ko-KR" sz="1650" dirty="0"/>
              <a:t>• Take minutes</a:t>
            </a:r>
          </a:p>
          <a:p>
            <a:pPr marL="0" indent="0">
              <a:buNone/>
            </a:pPr>
            <a:r>
              <a:rPr lang="en-US" altLang="ko-KR" sz="1650" dirty="0"/>
              <a:t>• Draft next agenda</a:t>
            </a:r>
          </a:p>
          <a:p>
            <a:pPr marL="0" indent="0">
              <a:buNone/>
            </a:pPr>
            <a:r>
              <a:rPr lang="en-US" altLang="ko-KR" sz="1650" dirty="0"/>
              <a:t>• Evaluate meeting</a:t>
            </a:r>
            <a:endParaRPr lang="ko-KR" altLang="en-US" sz="165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42900" y="4767263"/>
            <a:ext cx="2276010" cy="273844"/>
          </a:xfrm>
        </p:spPr>
        <p:txBody>
          <a:bodyPr/>
          <a:lstStyle/>
          <a:p>
            <a:r>
              <a:rPr lang="en-US" altLang="ko-KR" dirty="0"/>
              <a:t>Electrical &amp; Computer Engineering</a:t>
            </a:r>
            <a:endParaRPr lang="ko-KR" altLang="en-US" dirty="0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3483006" y="4767263"/>
            <a:ext cx="3032094" cy="273844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Engineering Management Tools and Teaming (22 of 22)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862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섹션1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858000" cy="5143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53047" y="1109451"/>
            <a:ext cx="4050148" cy="4154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2100" b="1" cap="all" dirty="0">
                <a:ln w="0"/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  <a:latin typeface="+mn-ea"/>
              </a:rPr>
              <a:t>ALM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3138799" y="1619813"/>
            <a:ext cx="3564396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9335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ALM (Application Lifecycle Management)</a:t>
            </a:r>
            <a:endParaRPr lang="ko-KR" alt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628800" y="674477"/>
          <a:ext cx="5832648" cy="4283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-1395536" y="1131590"/>
          <a:ext cx="5112568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Left Brace 6"/>
          <p:cNvSpPr/>
          <p:nvPr/>
        </p:nvSpPr>
        <p:spPr>
          <a:xfrm>
            <a:off x="2276872" y="843558"/>
            <a:ext cx="288032" cy="3888432"/>
          </a:xfrm>
          <a:prstGeom prst="leftBrace">
            <a:avLst>
              <a:gd name="adj1" fmla="val 43141"/>
              <a:gd name="adj2" fmla="val 1611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282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880" y="1059582"/>
            <a:ext cx="4392488" cy="370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874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Redmine</a:t>
            </a:r>
            <a:endParaRPr lang="en-US" altLang="ko-KR" dirty="0"/>
          </a:p>
          <a:p>
            <a:pPr lvl="1"/>
            <a:r>
              <a:rPr lang="ko-KR" altLang="en-US" dirty="0"/>
              <a:t>프로젝트 관리 도구</a:t>
            </a:r>
            <a:endParaRPr lang="en-US" altLang="ko-KR" dirty="0"/>
          </a:p>
          <a:p>
            <a:r>
              <a:rPr lang="en-US" altLang="ko-KR" dirty="0" err="1"/>
              <a:t>Xwiki</a:t>
            </a:r>
            <a:endParaRPr lang="en-US" altLang="ko-KR" dirty="0"/>
          </a:p>
          <a:p>
            <a:pPr lvl="1"/>
            <a:r>
              <a:rPr lang="ko-KR" altLang="en-US" dirty="0"/>
              <a:t>웹 기반 오프소스 </a:t>
            </a:r>
            <a:r>
              <a:rPr lang="en-US" altLang="ko-KR" dirty="0"/>
              <a:t>wiki </a:t>
            </a:r>
            <a:r>
              <a:rPr lang="ko-KR" altLang="en-US" dirty="0"/>
              <a:t>도구</a:t>
            </a:r>
            <a:endParaRPr lang="en-US" altLang="ko-KR" dirty="0"/>
          </a:p>
          <a:p>
            <a:r>
              <a:rPr lang="en-US" altLang="ko-KR" dirty="0"/>
              <a:t>Eclipse</a:t>
            </a:r>
          </a:p>
          <a:p>
            <a:pPr lvl="1"/>
            <a:r>
              <a:rPr lang="en-US" altLang="ko-KR" dirty="0"/>
              <a:t>IDE</a:t>
            </a:r>
          </a:p>
          <a:p>
            <a:r>
              <a:rPr lang="en-US" altLang="ko-KR" dirty="0" err="1"/>
              <a:t>Git</a:t>
            </a:r>
            <a:r>
              <a:rPr lang="en-US" altLang="ko-KR" dirty="0"/>
              <a:t> + </a:t>
            </a:r>
            <a:r>
              <a:rPr lang="en-US" altLang="ko-KR" dirty="0" err="1"/>
              <a:t>Gerrit</a:t>
            </a:r>
            <a:endParaRPr lang="en-US" altLang="ko-KR" dirty="0"/>
          </a:p>
          <a:p>
            <a:pPr lvl="1"/>
            <a:r>
              <a:rPr lang="ko-KR" altLang="en-US" dirty="0"/>
              <a:t>분산 버전 관리</a:t>
            </a:r>
            <a:endParaRPr lang="en-US" altLang="ko-KR" dirty="0"/>
          </a:p>
          <a:p>
            <a:pPr lvl="1"/>
            <a:r>
              <a:rPr lang="ko-KR" altLang="en-US" dirty="0"/>
              <a:t>코드 리뷰</a:t>
            </a:r>
            <a:endParaRPr lang="en-US" altLang="ko-KR" dirty="0"/>
          </a:p>
          <a:p>
            <a:r>
              <a:rPr lang="en-US" altLang="ko-KR" dirty="0"/>
              <a:t>Jenkins</a:t>
            </a:r>
          </a:p>
          <a:p>
            <a:pPr lvl="1"/>
            <a:r>
              <a:rPr lang="en-US" altLang="ko-KR" dirty="0"/>
              <a:t>Continuous Integration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 err="1"/>
              <a:t>SonarQube</a:t>
            </a:r>
            <a:endParaRPr lang="en-US" altLang="ko-KR" dirty="0"/>
          </a:p>
          <a:p>
            <a:pPr lvl="1"/>
            <a:r>
              <a:rPr lang="ko-KR" altLang="en-US" dirty="0"/>
              <a:t>가시화 지원 솔루션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Source ALM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9121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endParaRPr lang="en-US" altLang="ko-KR" dirty="0"/>
          </a:p>
          <a:p>
            <a:pPr lvl="1"/>
            <a:r>
              <a:rPr lang="ko-KR" altLang="en-US" dirty="0"/>
              <a:t>전세계적으로 많이 사용하고 있는 오픈 소스 분산 버전관리 시스템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Gerrit</a:t>
            </a:r>
            <a:endParaRPr lang="en-US" altLang="ko-KR" dirty="0"/>
          </a:p>
          <a:p>
            <a:pPr lvl="1"/>
            <a:r>
              <a:rPr lang="en-US" altLang="ko-KR" dirty="0" err="1"/>
              <a:t>Git</a:t>
            </a:r>
            <a:r>
              <a:rPr lang="ko-KR" altLang="en-US" dirty="0"/>
              <a:t>과 유기적으로 통합되여</a:t>
            </a:r>
            <a:r>
              <a:rPr lang="en-US" altLang="ko-KR" dirty="0"/>
              <a:t>,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ko-KR" altLang="en-US" dirty="0"/>
              <a:t>저장소와 사용자를 관리하며</a:t>
            </a:r>
            <a:r>
              <a:rPr lang="en-US" altLang="ko-KR" dirty="0"/>
              <a:t>, </a:t>
            </a:r>
            <a:r>
              <a:rPr lang="ko-KR" altLang="en-US" dirty="0"/>
              <a:t>코드가 </a:t>
            </a:r>
            <a:r>
              <a:rPr lang="en-US" altLang="ko-KR" dirty="0" err="1"/>
              <a:t>Git</a:t>
            </a:r>
            <a:r>
              <a:rPr lang="ko-KR" altLang="en-US" dirty="0"/>
              <a:t>으로 </a:t>
            </a:r>
            <a:r>
              <a:rPr lang="en-US" altLang="ko-KR" dirty="0"/>
              <a:t>Merge</a:t>
            </a:r>
            <a:r>
              <a:rPr lang="ko-KR" altLang="en-US" dirty="0"/>
              <a:t>되기 전 코드리뷰를 수행하여 코드 품질을 향상 시키는데 도움을 주는 강력한 코드리뷰 도구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</a:t>
            </a:r>
            <a:r>
              <a:rPr lang="en-US" altLang="ko-KR" dirty="0" err="1"/>
              <a:t>Git</a:t>
            </a:r>
            <a:r>
              <a:rPr lang="en-US" altLang="ko-KR" dirty="0"/>
              <a:t> + </a:t>
            </a:r>
            <a:r>
              <a:rPr lang="en-US" altLang="ko-KR" dirty="0" err="1"/>
              <a:t>Gerrit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559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지속적인 통합</a:t>
            </a:r>
            <a:r>
              <a:rPr lang="en-US" altLang="ko-KR" dirty="0"/>
              <a:t>(Continuous Integration)</a:t>
            </a:r>
            <a:r>
              <a:rPr lang="ko-KR" altLang="en-US" dirty="0"/>
              <a:t>을 빠르고 쉽게 구축할 수 있게 해주는 강력하고 인기있는 오픈 소스 </a:t>
            </a:r>
            <a:r>
              <a:rPr lang="en-US" altLang="ko-KR" dirty="0"/>
              <a:t>CI </a:t>
            </a:r>
            <a:r>
              <a:rPr lang="ko-KR" altLang="en-US" dirty="0"/>
              <a:t>서버로 다양한 플러그인을 통해 빌드 검증</a:t>
            </a:r>
            <a:r>
              <a:rPr lang="en-US" altLang="ko-KR" dirty="0"/>
              <a:t>, </a:t>
            </a:r>
            <a:r>
              <a:rPr lang="ko-KR" altLang="en-US" dirty="0"/>
              <a:t>빌드 관리</a:t>
            </a:r>
            <a:r>
              <a:rPr lang="en-US" altLang="ko-KR" dirty="0"/>
              <a:t>, </a:t>
            </a:r>
            <a:r>
              <a:rPr lang="ko-KR" altLang="en-US" dirty="0"/>
              <a:t>테스트 자동화</a:t>
            </a:r>
            <a:r>
              <a:rPr lang="en-US" altLang="ko-KR" dirty="0"/>
              <a:t>, </a:t>
            </a:r>
            <a:r>
              <a:rPr lang="ko-KR" altLang="en-US" dirty="0"/>
              <a:t>코드 정적 분석 등의 다양한 기능을 제공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Jenkins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54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1298E-D1E1-4208-AD65-B8A22E5B5BA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공부가 한 없이 편하면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https://www.joongang.co.kr/article/23695109#home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33469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Redmine</a:t>
            </a:r>
            <a:r>
              <a:rPr lang="ko-KR" altLang="en-US" dirty="0"/>
              <a:t>에 작성되어 있는 요구사항</a:t>
            </a:r>
            <a:r>
              <a:rPr lang="en-US" altLang="ko-KR" dirty="0"/>
              <a:t>, </a:t>
            </a:r>
            <a:r>
              <a:rPr lang="ko-KR" altLang="en-US" dirty="0"/>
              <a:t>업무</a:t>
            </a:r>
            <a:r>
              <a:rPr lang="en-US" altLang="ko-KR" dirty="0"/>
              <a:t>, </a:t>
            </a:r>
            <a:r>
              <a:rPr lang="ko-KR" altLang="en-US" dirty="0"/>
              <a:t>이슈들은 개발자의 이클립스의 작업 리스트에 보여집니다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개발자는 자신의 업무와 관련 있는 소스 코드를 </a:t>
            </a:r>
            <a:r>
              <a:rPr lang="en-US" altLang="ko-KR" dirty="0" err="1"/>
              <a:t>Git</a:t>
            </a:r>
            <a:r>
              <a:rPr lang="en-US" altLang="ko-KR" dirty="0"/>
              <a:t> + </a:t>
            </a:r>
            <a:r>
              <a:rPr lang="en-US" altLang="ko-KR" dirty="0" err="1"/>
              <a:t>Gerrit</a:t>
            </a:r>
            <a:r>
              <a:rPr lang="ko-KR" altLang="en-US" dirty="0"/>
              <a:t>으로부터 </a:t>
            </a:r>
            <a:r>
              <a:rPr lang="en-US" altLang="ko-KR" dirty="0"/>
              <a:t>Fetch </a:t>
            </a:r>
            <a:r>
              <a:rPr lang="ko-KR" altLang="en-US" dirty="0"/>
              <a:t>받습니다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작업을 마친 개발은 자신의 소스 코드에 대해서 리뷰 요청을 하기 위해 </a:t>
            </a:r>
            <a:r>
              <a:rPr lang="en-US" altLang="ko-KR" dirty="0" err="1"/>
              <a:t>Gerrit</a:t>
            </a:r>
            <a:r>
              <a:rPr lang="ko-KR" altLang="en-US" dirty="0"/>
              <a:t>으로 </a:t>
            </a:r>
            <a:r>
              <a:rPr lang="en-US" altLang="ko-KR" dirty="0"/>
              <a:t>Push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Jenkins</a:t>
            </a:r>
            <a:r>
              <a:rPr lang="ko-KR" altLang="en-US" dirty="0"/>
              <a:t>는 </a:t>
            </a:r>
            <a:r>
              <a:rPr lang="en-US" altLang="ko-KR" dirty="0" err="1"/>
              <a:t>Gerrit</a:t>
            </a:r>
            <a:r>
              <a:rPr lang="ko-KR" altLang="en-US" dirty="0"/>
              <a:t>에 </a:t>
            </a:r>
            <a:r>
              <a:rPr lang="en-US" altLang="ko-KR" dirty="0"/>
              <a:t>Push</a:t>
            </a:r>
            <a:r>
              <a:rPr lang="ko-KR" altLang="en-US" dirty="0"/>
              <a:t>된 소스 코드의 빌드</a:t>
            </a:r>
            <a:r>
              <a:rPr lang="en-US" altLang="ko-KR" dirty="0"/>
              <a:t>, </a:t>
            </a:r>
            <a:r>
              <a:rPr lang="ko-KR" altLang="en-US" dirty="0"/>
              <a:t>정적분석</a:t>
            </a:r>
            <a:r>
              <a:rPr lang="en-US" altLang="ko-KR" dirty="0"/>
              <a:t>, </a:t>
            </a:r>
            <a:r>
              <a:rPr lang="ko-KR" altLang="en-US" dirty="0"/>
              <a:t>단위테스트 등이 이상이 없는지 확인하기 위해 </a:t>
            </a:r>
            <a:r>
              <a:rPr lang="en-US" altLang="ko-KR" dirty="0"/>
              <a:t>Fetch</a:t>
            </a:r>
            <a:r>
              <a:rPr lang="ko-KR" altLang="en-US" dirty="0"/>
              <a:t>를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Jenkins</a:t>
            </a:r>
            <a:r>
              <a:rPr lang="ko-KR" altLang="en-US" dirty="0"/>
              <a:t>는 확인 결과를 </a:t>
            </a:r>
            <a:r>
              <a:rPr lang="en-US" altLang="ko-KR" dirty="0" err="1"/>
              <a:t>Gerrit</a:t>
            </a:r>
            <a:r>
              <a:rPr lang="ko-KR" altLang="en-US" dirty="0"/>
              <a:t>에 등록합니다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팀장과 같은 소스 코드 리뷰어들은 개발자가 개발한 소스 코드의 리뷰를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리뷰어는 검증 결과를 </a:t>
            </a:r>
            <a:r>
              <a:rPr lang="en-US" altLang="ko-KR" dirty="0" err="1"/>
              <a:t>Gerrit</a:t>
            </a:r>
            <a:r>
              <a:rPr lang="ko-KR" altLang="en-US" dirty="0"/>
              <a:t>에 등록합니다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Gerrit</a:t>
            </a:r>
            <a:r>
              <a:rPr lang="ko-KR" altLang="en-US" dirty="0"/>
              <a:t>은 코드 리뷰 결과와 빌드 검증 결과를 합산하여 설정한 점수가되면 </a:t>
            </a:r>
            <a:r>
              <a:rPr lang="en-US" altLang="ko-KR" dirty="0" err="1"/>
              <a:t>Git</a:t>
            </a:r>
            <a:r>
              <a:rPr lang="ko-KR" altLang="en-US" dirty="0"/>
              <a:t>으로 </a:t>
            </a:r>
            <a:r>
              <a:rPr lang="en-US" altLang="ko-KR" dirty="0"/>
              <a:t>Submit</a:t>
            </a:r>
            <a:r>
              <a:rPr lang="ko-KR" altLang="en-US" dirty="0"/>
              <a:t>을 수행합니다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 Source ALM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0058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ALM with Open Source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558"/>
            <a:ext cx="6858000" cy="36802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09120" y="4803998"/>
            <a:ext cx="2222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http://pseg.or.kr/pseg/osalm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2186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 Management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1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2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hlinkClick r:id="rId2"/>
              </a:rPr>
              <a:t>http://pseg.or.kr/pseg/osalm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175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-31812" y="298028"/>
            <a:ext cx="6947576" cy="348258"/>
          </a:xfrm>
          <a:prstGeom prst="rect">
            <a:avLst/>
          </a:prstGeom>
          <a:solidFill>
            <a:srgbClr val="5358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9" tIns="26789" rIns="26789" bIns="26789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x-none" altLang="x-none" sz="1266">
              <a:solidFill>
                <a:srgbClr val="FFFFFF"/>
              </a:solidFill>
            </a:endParaRPr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476343" y="294583"/>
            <a:ext cx="54166" cy="35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ctr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endParaRPr lang="x-none" altLang="x-none" sz="1951" dirty="0">
              <a:solidFill>
                <a:srgbClr val="FFFFFF"/>
              </a:solidFill>
              <a:latin typeface="Heiti SC Light" charset="-122"/>
              <a:ea typeface="Heiti SC Light" charset="-122"/>
              <a:cs typeface="Heiti SC Light" charset="-122"/>
              <a:sym typeface="Heiti SC Light" charset="-122"/>
            </a:endParaRPr>
          </a:p>
        </p:txBody>
      </p:sp>
      <p:sp>
        <p:nvSpPr>
          <p:cNvPr id="6147" name="Rectangle 3"/>
          <p:cNvSpPr>
            <a:spLocks/>
          </p:cNvSpPr>
          <p:nvPr/>
        </p:nvSpPr>
        <p:spPr bwMode="auto">
          <a:xfrm>
            <a:off x="188640" y="273110"/>
            <a:ext cx="2181287" cy="35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x-none" altLang="x-none" sz="195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  <a:sym typeface="Heiti SC Light" charset="-122"/>
              </a:rPr>
              <a:t>Waterfall vs. Agile</a:t>
            </a:r>
          </a:p>
        </p:txBody>
      </p:sp>
      <p:pic>
        <p:nvPicPr>
          <p:cNvPr id="6148" name="Picture 4" descr="pasted-im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86" y="2030109"/>
            <a:ext cx="2699835" cy="202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9" name="Picture 5" descr="pasted-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872" y="1179556"/>
            <a:ext cx="2783551" cy="360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93859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-31812" y="298028"/>
            <a:ext cx="6947576" cy="348258"/>
          </a:xfrm>
          <a:prstGeom prst="rect">
            <a:avLst/>
          </a:prstGeom>
          <a:solidFill>
            <a:srgbClr val="5358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9" tIns="26789" rIns="26789" bIns="26789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endParaRPr lang="x-none" altLang="x-none" sz="1266">
              <a:solidFill>
                <a:srgbClr val="FFFFFF"/>
              </a:solidFill>
            </a:endParaRPr>
          </a:p>
        </p:txBody>
      </p:sp>
      <p:sp>
        <p:nvSpPr>
          <p:cNvPr id="7171" name="Rectangle 3"/>
          <p:cNvSpPr>
            <a:spLocks/>
          </p:cNvSpPr>
          <p:nvPr/>
        </p:nvSpPr>
        <p:spPr bwMode="auto">
          <a:xfrm>
            <a:off x="440980" y="291218"/>
            <a:ext cx="1025521" cy="35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x-none" altLang="x-none" sz="1951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  <a:sym typeface="Heiti SC Light" charset="-122"/>
              </a:rPr>
              <a:t>DevOps</a:t>
            </a:r>
          </a:p>
        </p:txBody>
      </p:sp>
      <p:pic>
        <p:nvPicPr>
          <p:cNvPr id="7172" name="Picture 4" descr="pasted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0"/>
          <a:stretch>
            <a:fillRect/>
          </a:stretch>
        </p:blipFill>
        <p:spPr bwMode="auto">
          <a:xfrm>
            <a:off x="1013799" y="1775613"/>
            <a:ext cx="4855518" cy="2406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3674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11055</TotalTime>
  <Words>5102</Words>
  <Application>Microsoft Office PowerPoint</Application>
  <PresentationFormat>사용자 지정</PresentationFormat>
  <Paragraphs>919</Paragraphs>
  <Slides>95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5" baseType="lpstr">
      <vt:lpstr>Heiti SC Light</vt:lpstr>
      <vt:lpstr>Helvetica Light</vt:lpstr>
      <vt:lpstr>Monotype Sorts</vt:lpstr>
      <vt:lpstr>맑은 고딕</vt:lpstr>
      <vt:lpstr>산돌고딕 M</vt:lpstr>
      <vt:lpstr>Arial</vt:lpstr>
      <vt:lpstr>Arial Bold</vt:lpstr>
      <vt:lpstr>Wingdings</vt:lpstr>
      <vt:lpstr>Wingdings 2</vt:lpstr>
      <vt:lpstr>Office 테마</vt:lpstr>
      <vt:lpstr>PowerPoint 프레젠테이션</vt:lpstr>
      <vt:lpstr>PowerPoint 프레젠테이션</vt:lpstr>
      <vt:lpstr>Me</vt:lpstr>
      <vt:lpstr>TA</vt:lpstr>
      <vt:lpstr>Administration</vt:lpstr>
      <vt:lpstr>실습 준비</vt:lpstr>
      <vt:lpstr>Communication</vt:lpstr>
      <vt:lpstr>Administration</vt:lpstr>
      <vt:lpstr>공부가 한 없이 편하면?</vt:lpstr>
      <vt:lpstr>PowerPoint 프레젠테이션</vt:lpstr>
      <vt:lpstr>PowerPoint 프레젠테이션</vt:lpstr>
      <vt:lpstr>PowerPoint 프레젠테이션</vt:lpstr>
      <vt:lpstr>오픈소스 기반 서비스 기업 사례</vt:lpstr>
      <vt:lpstr>오픈소스란?</vt:lpstr>
      <vt:lpstr>오픈소스란?</vt:lpstr>
      <vt:lpstr>OSI(Open Source Initiative)의 오픈소스 조건</vt:lpstr>
      <vt:lpstr>OSI(Open Source Initiative) 오픈소스 조건</vt:lpstr>
      <vt:lpstr>IT 역사에서 오픈소스</vt:lpstr>
      <vt:lpstr>소프트웨어 공유 문화</vt:lpstr>
      <vt:lpstr>Unix 개발 및 상용화</vt:lpstr>
      <vt:lpstr>상용 소프트웨어의 등장</vt:lpstr>
      <vt:lpstr>자유소프트웨어 운동</vt:lpstr>
      <vt:lpstr>Linux의 탄생</vt:lpstr>
      <vt:lpstr>오픈소스라는 이름</vt:lpstr>
      <vt:lpstr>오픈소스의 발전</vt:lpstr>
      <vt:lpstr>오픈소스의 현재</vt:lpstr>
      <vt:lpstr>오픈소스의 확대</vt:lpstr>
      <vt:lpstr>오픈소스는 IT 업계의 대세…</vt:lpstr>
      <vt:lpstr>오픈소스 블럭으로 원하는 것을 쉽게 구현…</vt:lpstr>
      <vt:lpstr>오픈소스는 기업의 비즈니스를 돕고 있는 중…</vt:lpstr>
      <vt:lpstr>오픈소스 현황</vt:lpstr>
      <vt:lpstr>Apache Software Foundation (오픈소스 재단)</vt:lpstr>
      <vt:lpstr>Apache Software Foundation (오픈소스 재단)</vt:lpstr>
      <vt:lpstr>주요 오픈소스 재단</vt:lpstr>
      <vt:lpstr>주요 오픈소스 재단</vt:lpstr>
      <vt:lpstr>성공한 오픈소스 프로젝트</vt:lpstr>
      <vt:lpstr>성공한 오픈소스 프로젝트</vt:lpstr>
      <vt:lpstr>Why Open Source?</vt:lpstr>
      <vt:lpstr>개방형 기술의 필요성 – 우리나라 IT 현실</vt:lpstr>
      <vt:lpstr>왜 오픈소스인가?</vt:lpstr>
      <vt:lpstr>왜 오픈소스인가?</vt:lpstr>
      <vt:lpstr>왜 오픈소스인가?</vt:lpstr>
      <vt:lpstr>왜 오픈소스인가?</vt:lpstr>
      <vt:lpstr>기업과 오픈소스</vt:lpstr>
      <vt:lpstr>오픈소스 기업과 다른 IT 벤더의 주가 비교</vt:lpstr>
      <vt:lpstr>오픈소스가 기업들에게 주는 이익</vt:lpstr>
      <vt:lpstr>상용 소프트웨어와 오픈소스의 비교</vt:lpstr>
      <vt:lpstr>오픈소스 기반 비즈니스 전략</vt:lpstr>
      <vt:lpstr>오픈소스 기반 비즈니스 전략</vt:lpstr>
      <vt:lpstr>기업의 오픈소스 활용 전략</vt:lpstr>
      <vt:lpstr>교육 분야의 오픈소스</vt:lpstr>
      <vt:lpstr>접근 방법 및 프로세스</vt:lpstr>
      <vt:lpstr>오픈소스에 부정적인 의견</vt:lpstr>
      <vt:lpstr>오픈소스의 보안</vt:lpstr>
      <vt:lpstr>오픈소스 도입에 대한 SWOT 분석</vt:lpstr>
      <vt:lpstr>But…</vt:lpstr>
      <vt:lpstr>오픈소스 라이선스 – OSI 인증 70여 개 라이선스</vt:lpstr>
      <vt:lpstr>오픈소스 라이선스 – 특징(양면성)</vt:lpstr>
      <vt:lpstr>오픈소스 라이선스 – 분류</vt:lpstr>
      <vt:lpstr> 라이선스 사용빈도 Top 20</vt:lpstr>
      <vt:lpstr> 주요 라이선스 및 의무사항</vt:lpstr>
      <vt:lpstr>OSS License</vt:lpstr>
      <vt:lpstr>주요 Open Source 라이선스</vt:lpstr>
      <vt:lpstr>Copy Center</vt:lpstr>
      <vt:lpstr>라이선스 위반 확인 모니터링 체계</vt:lpstr>
      <vt:lpstr>PowerPoint 프레젠테이션</vt:lpstr>
      <vt:lpstr>Resume</vt:lpstr>
      <vt:lpstr>Resume</vt:lpstr>
      <vt:lpstr>PowerPoint 프레젠테이션</vt:lpstr>
      <vt:lpstr>      이력서 작성 </vt:lpstr>
      <vt:lpstr> 팀 구성 </vt:lpstr>
      <vt:lpstr>Teams</vt:lpstr>
      <vt:lpstr>Team Roles -- One Version</vt:lpstr>
      <vt:lpstr>Team Roles -- One Version – Cont.</vt:lpstr>
      <vt:lpstr>Team Roles – For 3 and 4 member teams</vt:lpstr>
      <vt:lpstr>Stages Of Team Development</vt:lpstr>
      <vt:lpstr>Team Members Responsibilities</vt:lpstr>
      <vt:lpstr>Strategies For Team Operation</vt:lpstr>
      <vt:lpstr>Listening Skills</vt:lpstr>
      <vt:lpstr>Listening Techniques</vt:lpstr>
      <vt:lpstr>Communication Roadblocks</vt:lpstr>
      <vt:lpstr>Code of Cooperation – One Version</vt:lpstr>
      <vt:lpstr>Guidelines For Productive Meetings</vt:lpstr>
      <vt:lpstr>PowerPoint 프레젠테이션</vt:lpstr>
      <vt:lpstr>ALM (Application Lifecycle Management)</vt:lpstr>
      <vt:lpstr>Application Lifecycle Management</vt:lpstr>
      <vt:lpstr>Open Source ALM</vt:lpstr>
      <vt:lpstr> Git + Gerrit</vt:lpstr>
      <vt:lpstr> Jenkins</vt:lpstr>
      <vt:lpstr>Open Source ALM</vt:lpstr>
      <vt:lpstr>Typical ALM with Open Source</vt:lpstr>
      <vt:lpstr>Application Lifecycle Management</vt:lpstr>
      <vt:lpstr>Application Lifecycle Management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anything</dc:creator>
  <cp:lastModifiedBy>Dongho Kim</cp:lastModifiedBy>
  <cp:revision>571</cp:revision>
  <cp:lastPrinted>2017-01-24T14:43:41Z</cp:lastPrinted>
  <dcterms:created xsi:type="dcterms:W3CDTF">2013-09-25T09:07:30Z</dcterms:created>
  <dcterms:modified xsi:type="dcterms:W3CDTF">2022-03-02T11:49:33Z</dcterms:modified>
</cp:coreProperties>
</file>